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0" r:id="rId3"/>
    <p:sldId id="261" r:id="rId4"/>
    <p:sldId id="262" r:id="rId5"/>
    <p:sldId id="266" r:id="rId6"/>
    <p:sldId id="264" r:id="rId7"/>
    <p:sldId id="268" r:id="rId8"/>
    <p:sldId id="271" r:id="rId9"/>
    <p:sldId id="272" r:id="rId10"/>
    <p:sldId id="273" r:id="rId11"/>
    <p:sldId id="274" r:id="rId12"/>
    <p:sldId id="275" r:id="rId13"/>
    <p:sldId id="276" r:id="rId14"/>
    <p:sldId id="278" r:id="rId15"/>
    <p:sldId id="279" r:id="rId16"/>
    <p:sldId id="280" r:id="rId17"/>
    <p:sldId id="277" r:id="rId18"/>
    <p:sldId id="282" r:id="rId19"/>
    <p:sldId id="281" r:id="rId20"/>
    <p:sldId id="283" r:id="rId21"/>
    <p:sldId id="284" r:id="rId22"/>
    <p:sldId id="285" r:id="rId23"/>
    <p:sldId id="286" r:id="rId24"/>
    <p:sldId id="287" r:id="rId25"/>
    <p:sldId id="288" r:id="rId26"/>
    <p:sldId id="289" r:id="rId27"/>
    <p:sldId id="290" r:id="rId28"/>
    <p:sldId id="291" r:id="rId29"/>
    <p:sldId id="292" r:id="rId30"/>
    <p:sldId id="293" r:id="rId31"/>
    <p:sldId id="294" r:id="rId32"/>
    <p:sldId id="295" r:id="rId33"/>
    <p:sldId id="300" r:id="rId34"/>
    <p:sldId id="296" r:id="rId35"/>
    <p:sldId id="297" r:id="rId36"/>
    <p:sldId id="298" r:id="rId37"/>
    <p:sldId id="299" r:id="rId38"/>
    <p:sldId id="301" r:id="rId39"/>
    <p:sldId id="302" r:id="rId40"/>
    <p:sldId id="303" r:id="rId41"/>
    <p:sldId id="304" r:id="rId42"/>
    <p:sldId id="305" r:id="rId43"/>
    <p:sldId id="306" r:id="rId44"/>
    <p:sldId id="307" r:id="rId45"/>
    <p:sldId id="308" r:id="rId46"/>
    <p:sldId id="309" r:id="rId47"/>
    <p:sldId id="313" r:id="rId48"/>
    <p:sldId id="310" r:id="rId49"/>
    <p:sldId id="311" r:id="rId50"/>
    <p:sldId id="312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90" autoAdjust="0"/>
    <p:restoredTop sz="94660"/>
  </p:normalViewPr>
  <p:slideViewPr>
    <p:cSldViewPr>
      <p:cViewPr varScale="1">
        <p:scale>
          <a:sx n="118" d="100"/>
          <a:sy n="118" d="100"/>
        </p:scale>
        <p:origin x="-16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057B-3693-4866-966C-B3AD7E1222C7}" type="datetimeFigureOut">
              <a:rPr lang="en-US" smtClean="0"/>
              <a:pPr/>
              <a:t>4/27/2012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08EAC-7CE7-4980-840B-41D0FFC81F8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057B-3693-4866-966C-B3AD7E1222C7}" type="datetimeFigureOut">
              <a:rPr lang="en-US" smtClean="0"/>
              <a:pPr/>
              <a:t>4/27/2012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08EAC-7CE7-4980-840B-41D0FFC81F8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057B-3693-4866-966C-B3AD7E1222C7}" type="datetimeFigureOut">
              <a:rPr lang="en-US" smtClean="0"/>
              <a:pPr/>
              <a:t>4/27/2012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08EAC-7CE7-4980-840B-41D0FFC81F8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057B-3693-4866-966C-B3AD7E1222C7}" type="datetimeFigureOut">
              <a:rPr lang="en-US" smtClean="0"/>
              <a:pPr/>
              <a:t>4/27/2012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08EAC-7CE7-4980-840B-41D0FFC81F8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057B-3693-4866-966C-B3AD7E1222C7}" type="datetimeFigureOut">
              <a:rPr lang="en-US" smtClean="0"/>
              <a:pPr/>
              <a:t>4/27/2012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08EAC-7CE7-4980-840B-41D0FFC81F8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057B-3693-4866-966C-B3AD7E1222C7}" type="datetimeFigureOut">
              <a:rPr lang="en-US" smtClean="0"/>
              <a:pPr/>
              <a:t>4/27/2012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08EAC-7CE7-4980-840B-41D0FFC81F8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057B-3693-4866-966C-B3AD7E1222C7}" type="datetimeFigureOut">
              <a:rPr lang="en-US" smtClean="0"/>
              <a:pPr/>
              <a:t>4/27/2012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08EAC-7CE7-4980-840B-41D0FFC81F8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057B-3693-4866-966C-B3AD7E1222C7}" type="datetimeFigureOut">
              <a:rPr lang="en-US" smtClean="0"/>
              <a:pPr/>
              <a:t>4/27/2012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08EAC-7CE7-4980-840B-41D0FFC81F8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057B-3693-4866-966C-B3AD7E1222C7}" type="datetimeFigureOut">
              <a:rPr lang="en-US" smtClean="0"/>
              <a:pPr/>
              <a:t>4/27/2012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08EAC-7CE7-4980-840B-41D0FFC81F8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057B-3693-4866-966C-B3AD7E1222C7}" type="datetimeFigureOut">
              <a:rPr lang="en-US" smtClean="0"/>
              <a:pPr/>
              <a:t>4/27/2012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08EAC-7CE7-4980-840B-41D0FFC81F8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057B-3693-4866-966C-B3AD7E1222C7}" type="datetimeFigureOut">
              <a:rPr lang="en-US" smtClean="0"/>
              <a:pPr/>
              <a:t>4/27/2012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08EAC-7CE7-4980-840B-41D0FFC81F8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20057B-3693-4866-966C-B3AD7E1222C7}" type="datetimeFigureOut">
              <a:rPr lang="en-US" smtClean="0"/>
              <a:pPr/>
              <a:t>4/27/2012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08EAC-7CE7-4980-840B-41D0FFC81F8E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9916"/>
          </a:xfrm>
        </p:spPr>
        <p:txBody>
          <a:bodyPr>
            <a:normAutofit/>
          </a:bodyPr>
          <a:lstStyle/>
          <a:p>
            <a:r>
              <a:rPr lang="en-C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Welcome to Aerial Overview Surveys Training </a:t>
            </a:r>
            <a:endParaRPr lang="en-C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5"/>
          <p:cNvPicPr>
            <a:picLocks noGrp="1" noChangeArrowheads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143108" y="2357430"/>
            <a:ext cx="5357850" cy="471489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8423963" y="6488692"/>
            <a:ext cx="720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effectLst/>
              </a:rPr>
              <a:t>1.1.1</a:t>
            </a:r>
            <a:endParaRPr lang="en-GB" dirty="0">
              <a:effectLst/>
            </a:endParaRPr>
          </a:p>
        </p:txBody>
      </p:sp>
      <p:pic>
        <p:nvPicPr>
          <p:cNvPr id="10" name="Picture 9" descr="MOF Logo Erase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Classroom Objectives</a:t>
            </a:r>
            <a:endParaRPr lang="en-C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071538" y="1517655"/>
            <a:ext cx="7572428" cy="5054617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Review survey methodology</a:t>
            </a:r>
          </a:p>
          <a:p>
            <a:pPr lvl="1"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Participant’s guide</a:t>
            </a:r>
          </a:p>
          <a:p>
            <a:pPr lvl="1"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Video</a:t>
            </a:r>
          </a:p>
          <a:p>
            <a:pPr lvl="1"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Examples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Demonstration &amp; Practice</a:t>
            </a:r>
          </a:p>
          <a:p>
            <a:pPr lvl="1"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Preparing for surveys</a:t>
            </a:r>
          </a:p>
          <a:p>
            <a:pPr lvl="1"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Conducting surveys</a:t>
            </a:r>
          </a:p>
          <a:p>
            <a:pPr lvl="1"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Completing surveys</a:t>
            </a: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423963" y="6488692"/>
            <a:ext cx="720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1.2.1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Agenda</a:t>
            </a:r>
            <a:endParaRPr lang="en-C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528770" y="1285860"/>
            <a:ext cx="7543824" cy="4714908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Day 1:</a:t>
            </a:r>
          </a:p>
          <a:p>
            <a:pPr lvl="1"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Welcome</a:t>
            </a:r>
          </a:p>
          <a:p>
            <a:pPr lvl="1"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Planning surveys</a:t>
            </a:r>
          </a:p>
          <a:p>
            <a:pPr lvl="1"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Conducting surveys</a:t>
            </a:r>
          </a:p>
          <a:p>
            <a:pPr lvl="1"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Completing surveys</a:t>
            </a:r>
          </a:p>
          <a:p>
            <a:pPr>
              <a:spcBef>
                <a:spcPts val="1200"/>
              </a:spcBef>
              <a:buNone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		</a:t>
            </a:r>
            <a:r>
              <a:rPr lang="en-CA" sz="28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LUNCH</a:t>
            </a:r>
          </a:p>
          <a:p>
            <a:pPr lvl="1"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Case studies/demonstrations</a:t>
            </a:r>
          </a:p>
          <a:p>
            <a:pPr marL="354013" lvl="1" indent="-354013">
              <a:spcBef>
                <a:spcPts val="1200"/>
              </a:spcBef>
              <a:buFont typeface="Wingdings" pitchFamily="2" charset="2"/>
              <a:buChar char="Ø"/>
            </a:pPr>
            <a:r>
              <a:rPr lang="en-CA" sz="32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Day 2:</a:t>
            </a:r>
          </a:p>
          <a:p>
            <a:pPr marL="754063" lvl="2" indent="-354013"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Practice flights</a:t>
            </a:r>
          </a:p>
          <a:p>
            <a:pPr lvl="1" indent="-742950">
              <a:spcBef>
                <a:spcPts val="1200"/>
              </a:spcBef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423963" y="6488692"/>
            <a:ext cx="720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1.2.2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Aerial Overview Surveys</a:t>
            </a:r>
            <a:endParaRPr lang="en-C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00034" y="1428736"/>
            <a:ext cx="8186766" cy="5000660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1200"/>
              </a:spcBef>
              <a:buNone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Aerial Overview Surveys are…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sz="28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Landscape level assessments of symptoms caused by forest “agents” 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sz="28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Conducted in fixed wing aircraft at low flight intensities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sz="28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Recorded on satellite imagery maps at a scale of 1:100,000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sz="28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Used to identify disturbances:</a:t>
            </a:r>
          </a:p>
          <a:p>
            <a:pPr lvl="1">
              <a:spcBef>
                <a:spcPts val="1200"/>
              </a:spcBef>
              <a:buFont typeface="Wingdings" pitchFamily="2" charset="2"/>
              <a:buChar char="Ø"/>
            </a:pPr>
            <a:r>
              <a:rPr lang="en-CA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trees attacked by bark beetles</a:t>
            </a:r>
          </a:p>
          <a:p>
            <a:pPr lvl="1">
              <a:spcBef>
                <a:spcPts val="1200"/>
              </a:spcBef>
              <a:buFont typeface="Wingdings" pitchFamily="2" charset="2"/>
              <a:buChar char="Ø"/>
            </a:pPr>
            <a:r>
              <a:rPr lang="en-CA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defoliated trees</a:t>
            </a:r>
          </a:p>
          <a:p>
            <a:pPr lvl="1">
              <a:spcBef>
                <a:spcPts val="1200"/>
              </a:spcBef>
              <a:buFont typeface="Wingdings" pitchFamily="2" charset="2"/>
              <a:buChar char="Ø"/>
            </a:pPr>
            <a:r>
              <a:rPr lang="en-CA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trees damaged by animals or abiotic factors</a:t>
            </a: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423963" y="6488692"/>
            <a:ext cx="720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2.1.1</a:t>
            </a:r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Overview vs. Operational Surveys</a:t>
            </a:r>
            <a:endParaRPr lang="en-C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85720" y="1571612"/>
            <a:ext cx="8572560" cy="4197361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buNone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Aerial Overview Surveys:</a:t>
            </a:r>
          </a:p>
          <a:p>
            <a:pPr lvl="1">
              <a:spcBef>
                <a:spcPts val="1200"/>
              </a:spcBef>
              <a:buFont typeface="Wingdings" pitchFamily="2" charset="2"/>
              <a:buChar char="Ø"/>
            </a:pPr>
            <a:r>
              <a:rPr lang="en-CA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Broad level assessment of all pests from fixed wing</a:t>
            </a:r>
          </a:p>
          <a:p>
            <a:pPr lvl="1">
              <a:spcBef>
                <a:spcPts val="1200"/>
              </a:spcBef>
              <a:buFont typeface="Wingdings" pitchFamily="2" charset="2"/>
              <a:buChar char="Ø"/>
            </a:pPr>
            <a:r>
              <a:rPr lang="en-CA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Provide information on historical patterns</a:t>
            </a:r>
          </a:p>
          <a:p>
            <a:pPr lvl="1">
              <a:spcBef>
                <a:spcPts val="1200"/>
              </a:spcBef>
              <a:buFont typeface="Wingdings" pitchFamily="2" charset="2"/>
              <a:buChar char="Ø"/>
            </a:pPr>
            <a:r>
              <a:rPr lang="en-CA" sz="2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Used to determine where to conduct operational surveys</a:t>
            </a:r>
          </a:p>
          <a:p>
            <a:pPr>
              <a:spcBef>
                <a:spcPts val="1200"/>
              </a:spcBef>
              <a:buNone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Operational Surveys:</a:t>
            </a:r>
          </a:p>
          <a:p>
            <a:pPr marL="742950" lvl="2" indent="-342900"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Accurately map specific pest problems from helicopter</a:t>
            </a:r>
          </a:p>
          <a:p>
            <a:pPr marL="742950" lvl="2" indent="-342900"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Used for stand-level operations</a:t>
            </a:r>
          </a:p>
          <a:p>
            <a:pPr>
              <a:spcBef>
                <a:spcPts val="1200"/>
              </a:spcBef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423963" y="6488692"/>
            <a:ext cx="720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2.1.2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Importance of Aerial Overview Surveys</a:t>
            </a:r>
            <a:endParaRPr lang="en-CA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423963" y="6488692"/>
            <a:ext cx="720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2.1.3</a:t>
            </a:r>
            <a:endParaRPr lang="en-GB" dirty="0"/>
          </a:p>
        </p:txBody>
      </p:sp>
      <p:pic>
        <p:nvPicPr>
          <p:cNvPr id="11" name="Picture 5"/>
          <p:cNvPicPr>
            <a:picLocks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500298" y="1214422"/>
            <a:ext cx="3693739" cy="390050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143240" y="3929066"/>
            <a:ext cx="2135132" cy="262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Rounded Rectangle 14"/>
          <p:cNvSpPr/>
          <p:nvPr/>
        </p:nvSpPr>
        <p:spPr>
          <a:xfrm>
            <a:off x="4429124" y="3429000"/>
            <a:ext cx="1628780" cy="428628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Efficient</a:t>
            </a:r>
            <a:endParaRPr lang="en-CA" dirty="0"/>
          </a:p>
        </p:txBody>
      </p:sp>
      <p:sp>
        <p:nvSpPr>
          <p:cNvPr id="17" name="Rounded Rectangle 16"/>
          <p:cNvSpPr/>
          <p:nvPr/>
        </p:nvSpPr>
        <p:spPr>
          <a:xfrm>
            <a:off x="2143108" y="2928934"/>
            <a:ext cx="1843094" cy="428628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Cost Effective</a:t>
            </a:r>
            <a:endParaRPr lang="en-CA" dirty="0"/>
          </a:p>
        </p:txBody>
      </p:sp>
      <p:sp>
        <p:nvSpPr>
          <p:cNvPr id="18" name="Rounded Rectangle 17"/>
          <p:cNvSpPr/>
          <p:nvPr/>
        </p:nvSpPr>
        <p:spPr>
          <a:xfrm>
            <a:off x="4857752" y="2500306"/>
            <a:ext cx="1628780" cy="428628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Consistent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Uses of Aerial Overview Survey Data</a:t>
            </a:r>
            <a:endParaRPr lang="en-CA" sz="3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071538" y="1285861"/>
            <a:ext cx="7572428" cy="2571767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Various management uses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Input into national inventories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Various research uses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Input into Timber Supply Analysis</a:t>
            </a: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423963" y="6488692"/>
            <a:ext cx="720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2.1.4</a:t>
            </a:r>
            <a:endParaRPr lang="en-GB" dirty="0"/>
          </a:p>
        </p:txBody>
      </p:sp>
      <p:pic>
        <p:nvPicPr>
          <p:cNvPr id="9" name="Picture 8" descr="ov flights matts 032b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1785918" y="3857628"/>
            <a:ext cx="5214974" cy="2910698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286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C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Roles and Responsibilities for </a:t>
            </a:r>
            <a:br>
              <a:rPr lang="en-C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C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Aerial Overview Surveys</a:t>
            </a:r>
            <a:endParaRPr lang="en-C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071538" y="2160597"/>
            <a:ext cx="7572428" cy="3625857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MoFR general responsibility (since 1999)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Forest Health Initiatives Officer for Provincial co-ordination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Regional forest health specialists for administration of the surveys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Qualified MoFR personnel or consultants to conduct the survey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spcBef>
                <a:spcPts val="1200"/>
              </a:spcBef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423963" y="6488692"/>
            <a:ext cx="720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2.1.5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Characteristics of Survey Personnel</a:t>
            </a:r>
            <a:endParaRPr lang="en-C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00034" y="1285860"/>
            <a:ext cx="5715040" cy="4500594"/>
          </a:xfrm>
        </p:spPr>
        <p:txBody>
          <a:bodyPr>
            <a:normAutofit lnSpcReduction="10000"/>
          </a:bodyPr>
          <a:lstStyle/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Comfortable mapping and navigating in the air for a maximum of 5 hours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Distinguish tree species from the air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Distinguish between red, green, yellow and grey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Familiar with pest biology, local terrain and weather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423963" y="6488692"/>
            <a:ext cx="720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2.1.6</a:t>
            </a:r>
            <a:endParaRPr lang="en-GB" dirty="0"/>
          </a:p>
        </p:txBody>
      </p:sp>
      <p:pic>
        <p:nvPicPr>
          <p:cNvPr id="8" name="Picture 7" descr="DSCN7596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5715008" y="2000240"/>
            <a:ext cx="3355293" cy="3000396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r>
              <a:rPr lang="en-CA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Timing of Aerial Overview Surveys</a:t>
            </a:r>
            <a:endParaRPr lang="en-CA" sz="3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423963" y="6488692"/>
            <a:ext cx="720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2.1.7</a:t>
            </a:r>
            <a:endParaRPr lang="en-GB" dirty="0"/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4714876" y="1525570"/>
            <a:ext cx="2425700" cy="3683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CA" dirty="0" smtClean="0"/>
              <a:t>July 15 – Aug 31</a:t>
            </a:r>
            <a:endParaRPr lang="en-CA" dirty="0"/>
          </a:p>
        </p:txBody>
      </p:sp>
      <p:sp>
        <p:nvSpPr>
          <p:cNvPr id="19" name="Rectangle 11"/>
          <p:cNvSpPr>
            <a:spLocks noChangeArrowheads="1"/>
          </p:cNvSpPr>
          <p:nvPr/>
        </p:nvSpPr>
        <p:spPr bwMode="auto">
          <a:xfrm>
            <a:off x="988998" y="1574782"/>
            <a:ext cx="1471558" cy="3667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GB" sz="1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Bark </a:t>
            </a:r>
            <a:r>
              <a:rPr lang="en-GB" sz="18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Beetles</a:t>
            </a:r>
            <a:endParaRPr lang="en-GB" sz="1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2" name="Rectangle 29"/>
          <p:cNvSpPr>
            <a:spLocks noChangeArrowheads="1"/>
          </p:cNvSpPr>
          <p:nvPr/>
        </p:nvSpPr>
        <p:spPr bwMode="auto">
          <a:xfrm>
            <a:off x="988998" y="2087497"/>
            <a:ext cx="2002152" cy="3667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GB" sz="1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Spruce </a:t>
            </a:r>
            <a:r>
              <a:rPr lang="en-GB" sz="18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Budworms</a:t>
            </a:r>
            <a:endParaRPr lang="en-GB" sz="1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3" name="Rectangle 30"/>
          <p:cNvSpPr>
            <a:spLocks noChangeArrowheads="1"/>
          </p:cNvSpPr>
          <p:nvPr/>
        </p:nvSpPr>
        <p:spPr bwMode="auto">
          <a:xfrm>
            <a:off x="3775080" y="2076436"/>
            <a:ext cx="1511300" cy="3683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CA" dirty="0" smtClean="0"/>
              <a:t>July 1 - 31</a:t>
            </a:r>
            <a:endParaRPr lang="en-CA" dirty="0"/>
          </a:p>
        </p:txBody>
      </p:sp>
      <p:sp>
        <p:nvSpPr>
          <p:cNvPr id="36" name="Rectangle 34"/>
          <p:cNvSpPr>
            <a:spLocks noChangeArrowheads="1"/>
          </p:cNvSpPr>
          <p:nvPr/>
        </p:nvSpPr>
        <p:spPr bwMode="auto">
          <a:xfrm>
            <a:off x="3775080" y="2605074"/>
            <a:ext cx="1511300" cy="3683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CA" dirty="0" smtClean="0"/>
              <a:t>July 1 - 31</a:t>
            </a:r>
            <a:endParaRPr lang="en-CA" dirty="0"/>
          </a:p>
        </p:txBody>
      </p:sp>
      <p:sp>
        <p:nvSpPr>
          <p:cNvPr id="40" name="Rectangle 40"/>
          <p:cNvSpPr>
            <a:spLocks noChangeArrowheads="1"/>
          </p:cNvSpPr>
          <p:nvPr/>
        </p:nvSpPr>
        <p:spPr bwMode="auto">
          <a:xfrm>
            <a:off x="5929322" y="4168776"/>
            <a:ext cx="1214446" cy="3683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CA" dirty="0" smtClean="0"/>
              <a:t>Aug 15-31</a:t>
            </a:r>
            <a:endParaRPr lang="en-CA" dirty="0"/>
          </a:p>
        </p:txBody>
      </p:sp>
      <p:sp>
        <p:nvSpPr>
          <p:cNvPr id="43" name="Rectangle 43"/>
          <p:cNvSpPr>
            <a:spLocks noChangeArrowheads="1"/>
          </p:cNvSpPr>
          <p:nvPr/>
        </p:nvSpPr>
        <p:spPr bwMode="auto">
          <a:xfrm>
            <a:off x="988998" y="4208458"/>
            <a:ext cx="3840162" cy="3635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l"/>
            <a:r>
              <a:rPr lang="en-GB" sz="1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Western Hemlock </a:t>
            </a:r>
            <a:r>
              <a:rPr lang="en-GB" sz="18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Looper</a:t>
            </a:r>
            <a:endParaRPr lang="en-GB" sz="1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4" name="Rectangle 43"/>
          <p:cNvSpPr>
            <a:spLocks noChangeArrowheads="1"/>
          </p:cNvSpPr>
          <p:nvPr/>
        </p:nvSpPr>
        <p:spPr bwMode="auto">
          <a:xfrm>
            <a:off x="988998" y="2601890"/>
            <a:ext cx="3840162" cy="3635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l"/>
            <a:r>
              <a:rPr lang="en-GB" sz="18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Dothistroma</a:t>
            </a:r>
            <a:endParaRPr lang="en-GB" sz="1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6" name="Rectangle 51"/>
          <p:cNvSpPr>
            <a:spLocks noChangeArrowheads="1"/>
          </p:cNvSpPr>
          <p:nvPr/>
        </p:nvSpPr>
        <p:spPr bwMode="auto">
          <a:xfrm>
            <a:off x="988998" y="4703774"/>
            <a:ext cx="4678362" cy="3635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l"/>
            <a:r>
              <a:rPr lang="en-GB" sz="1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Western Blackheaded </a:t>
            </a:r>
            <a:r>
              <a:rPr lang="en-GB" sz="18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Budworm</a:t>
            </a:r>
            <a:endParaRPr lang="en-GB" sz="1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8" name="Rectangle 40"/>
          <p:cNvSpPr>
            <a:spLocks noChangeArrowheads="1"/>
          </p:cNvSpPr>
          <p:nvPr/>
        </p:nvSpPr>
        <p:spPr bwMode="auto">
          <a:xfrm>
            <a:off x="5929322" y="4703774"/>
            <a:ext cx="1214446" cy="3683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CA" dirty="0" smtClean="0"/>
              <a:t>Aug 15-31</a:t>
            </a:r>
            <a:endParaRPr lang="en-CA" dirty="0"/>
          </a:p>
        </p:txBody>
      </p:sp>
      <p:sp>
        <p:nvSpPr>
          <p:cNvPr id="49" name="Rectangle 34"/>
          <p:cNvSpPr>
            <a:spLocks noChangeArrowheads="1"/>
          </p:cNvSpPr>
          <p:nvPr/>
        </p:nvSpPr>
        <p:spPr bwMode="auto">
          <a:xfrm>
            <a:off x="3775080" y="3157534"/>
            <a:ext cx="1511300" cy="3683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CA" dirty="0" smtClean="0"/>
              <a:t>July 1 - 31</a:t>
            </a:r>
            <a:endParaRPr lang="en-CA" dirty="0"/>
          </a:p>
        </p:txBody>
      </p:sp>
      <p:sp>
        <p:nvSpPr>
          <p:cNvPr id="50" name="Rectangle 49"/>
          <p:cNvSpPr>
            <a:spLocks noChangeArrowheads="1"/>
          </p:cNvSpPr>
          <p:nvPr/>
        </p:nvSpPr>
        <p:spPr bwMode="auto">
          <a:xfrm>
            <a:off x="988998" y="3154350"/>
            <a:ext cx="3840162" cy="3635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l"/>
            <a:r>
              <a:rPr lang="en-GB" sz="18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Lophodermella </a:t>
            </a:r>
            <a:endParaRPr lang="en-GB" sz="1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1" name="Rectangle 34"/>
          <p:cNvSpPr>
            <a:spLocks noChangeArrowheads="1"/>
          </p:cNvSpPr>
          <p:nvPr/>
        </p:nvSpPr>
        <p:spPr bwMode="auto">
          <a:xfrm>
            <a:off x="3775080" y="3657600"/>
            <a:ext cx="1511300" cy="3683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CA" dirty="0" smtClean="0"/>
              <a:t>July 1 - 31</a:t>
            </a:r>
            <a:endParaRPr lang="en-CA" dirty="0"/>
          </a:p>
        </p:txBody>
      </p:sp>
      <p:sp>
        <p:nvSpPr>
          <p:cNvPr id="52" name="Rectangle 51"/>
          <p:cNvSpPr>
            <a:spLocks noChangeArrowheads="1"/>
          </p:cNvSpPr>
          <p:nvPr/>
        </p:nvSpPr>
        <p:spPr bwMode="auto">
          <a:xfrm>
            <a:off x="988998" y="3654416"/>
            <a:ext cx="3840162" cy="3635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l"/>
            <a:r>
              <a:rPr lang="en-GB" sz="18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Aspen Defoliators</a:t>
            </a:r>
            <a:endParaRPr lang="en-GB" sz="1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3077" name="Picture 5" descr="C:\Users\JoanMarie\AppData\Local\Microsoft\Windows\Temporary Internet Files\Content.IE5\B7807D3C\MC900040346[1].wmf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715140" y="2071678"/>
            <a:ext cx="1464869" cy="18251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Surveyed?</a:t>
            </a:r>
            <a:endParaRPr lang="en-C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00034" y="1285860"/>
            <a:ext cx="8001056" cy="4500594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All forested areas in the province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Identify forest health disturbances:</a:t>
            </a:r>
          </a:p>
          <a:p>
            <a:pPr marL="719138" indent="-366713">
              <a:spcBef>
                <a:spcPts val="1200"/>
              </a:spcBef>
              <a:buFont typeface="Wingdings" pitchFamily="2" charset="2"/>
              <a:buChar char="Ø"/>
            </a:pPr>
            <a:r>
              <a:rPr lang="en-CA" sz="28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Bark beetles</a:t>
            </a:r>
          </a:p>
          <a:p>
            <a:pPr marL="719138" indent="-366713">
              <a:spcBef>
                <a:spcPts val="1200"/>
              </a:spcBef>
              <a:buFont typeface="Wingdings" pitchFamily="2" charset="2"/>
              <a:buChar char="Ø"/>
            </a:pPr>
            <a:r>
              <a:rPr lang="en-CA" sz="28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Defoliators</a:t>
            </a:r>
          </a:p>
          <a:p>
            <a:pPr marL="719138" indent="-366713">
              <a:spcBef>
                <a:spcPts val="1200"/>
              </a:spcBef>
              <a:buFont typeface="Wingdings" pitchFamily="2" charset="2"/>
              <a:buChar char="Ø"/>
            </a:pPr>
            <a:r>
              <a:rPr lang="en-CA" sz="28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Diseases</a:t>
            </a:r>
          </a:p>
          <a:p>
            <a:pPr marL="719138" indent="-366713">
              <a:spcBef>
                <a:spcPts val="1200"/>
              </a:spcBef>
              <a:buFont typeface="Wingdings" pitchFamily="2" charset="2"/>
              <a:buChar char="Ø"/>
            </a:pPr>
            <a:r>
              <a:rPr lang="en-CA" sz="28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Abiotic factors</a:t>
            </a:r>
          </a:p>
          <a:p>
            <a:pPr marL="719138" indent="-366713">
              <a:spcBef>
                <a:spcPts val="1200"/>
              </a:spcBef>
              <a:buFont typeface="Wingdings" pitchFamily="2" charset="2"/>
              <a:buChar char="Ø"/>
            </a:pPr>
            <a:r>
              <a:rPr lang="en-CA" sz="28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Animal damage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423963" y="6488692"/>
            <a:ext cx="720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2.1.8</a:t>
            </a:r>
            <a:endParaRPr lang="en-GB" dirty="0"/>
          </a:p>
        </p:txBody>
      </p:sp>
      <p:grpSp>
        <p:nvGrpSpPr>
          <p:cNvPr id="9" name="Group 7"/>
          <p:cNvGrpSpPr>
            <a:grpSpLocks/>
          </p:cNvGrpSpPr>
          <p:nvPr/>
        </p:nvGrpSpPr>
        <p:grpSpPr bwMode="auto">
          <a:xfrm>
            <a:off x="3929058" y="2857496"/>
            <a:ext cx="4495800" cy="1779588"/>
            <a:chOff x="240" y="3552"/>
            <a:chExt cx="3782" cy="1457"/>
          </a:xfrm>
        </p:grpSpPr>
        <p:pic>
          <p:nvPicPr>
            <p:cNvPr id="10" name="Picture 5" descr="C:\Documents and Settings\EntoPath Mngmt\My Documents\EPM\Work Pictures\Spruce Budworm\SBW larva.jp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240" y="3552"/>
              <a:ext cx="1938" cy="14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pic>
          <p:nvPicPr>
            <p:cNvPr id="11" name="Picture 6" descr="C:\Documents and Settings\EntoPath Mngmt\My Documents\EPM\Victoria Branch\Aerial OV 04\Final Report Stuff\04 Aer OV Photos\DFir Beetle CMYK.tif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2112" y="3552"/>
              <a:ext cx="1910" cy="145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58480"/>
            <a:ext cx="8229600" cy="1143000"/>
          </a:xfrm>
        </p:spPr>
        <p:txBody>
          <a:bodyPr>
            <a:normAutofit/>
          </a:bodyPr>
          <a:lstStyle/>
          <a:p>
            <a:r>
              <a:rPr lang="en-C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Major Bark Beetles of BC</a:t>
            </a:r>
            <a:endParaRPr lang="en-C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357290" y="1469702"/>
            <a:ext cx="5715040" cy="2786082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Mountain pine beetle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Spruce beetle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Douglas-fir beetle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Western balsam bark beetle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spcBef>
                <a:spcPts val="1200"/>
              </a:spcBef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423963" y="6488692"/>
            <a:ext cx="720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2.1.9</a:t>
            </a:r>
            <a:endParaRPr lang="en-GB" dirty="0"/>
          </a:p>
        </p:txBody>
      </p:sp>
      <p:pic>
        <p:nvPicPr>
          <p:cNvPr id="9" name="Picture 8" descr="DSCN2396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631238" y="4265308"/>
            <a:ext cx="1011936" cy="1021080"/>
          </a:xfrm>
          <a:prstGeom prst="rect">
            <a:avLst/>
          </a:prstGeom>
        </p:spPr>
      </p:pic>
      <p:pic>
        <p:nvPicPr>
          <p:cNvPr id="10" name="Picture 9" descr="DSCN2396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857488" y="4255784"/>
            <a:ext cx="1011936" cy="1021080"/>
          </a:xfrm>
          <a:prstGeom prst="rect">
            <a:avLst/>
          </a:prstGeom>
        </p:spPr>
      </p:pic>
      <p:pic>
        <p:nvPicPr>
          <p:cNvPr id="11" name="Picture 10" descr="DSCN2396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071934" y="4255784"/>
            <a:ext cx="1011936" cy="1021080"/>
          </a:xfrm>
          <a:prstGeom prst="rect">
            <a:avLst/>
          </a:prstGeom>
        </p:spPr>
      </p:pic>
      <p:pic>
        <p:nvPicPr>
          <p:cNvPr id="12" name="Picture 11" descr="DSCN2396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286380" y="4255784"/>
            <a:ext cx="1011936" cy="1021080"/>
          </a:xfrm>
          <a:prstGeom prst="rect">
            <a:avLst/>
          </a:prstGeom>
        </p:spPr>
      </p:pic>
      <p:pic>
        <p:nvPicPr>
          <p:cNvPr id="13" name="Picture 12" descr="DSCN2396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500826" y="4255784"/>
            <a:ext cx="1011936" cy="10210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58480"/>
            <a:ext cx="8229600" cy="1143000"/>
          </a:xfrm>
        </p:spPr>
        <p:txBody>
          <a:bodyPr>
            <a:noAutofit/>
          </a:bodyPr>
          <a:lstStyle/>
          <a:p>
            <a:r>
              <a:rPr lang="en-C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Foliage Symptoms of </a:t>
            </a:r>
            <a:br>
              <a:rPr lang="en-C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C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Mountain Pine Beetle</a:t>
            </a:r>
            <a:endParaRPr lang="en-CA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42910" y="1755454"/>
            <a:ext cx="5357850" cy="4388190"/>
          </a:xfrm>
        </p:spPr>
        <p:txBody>
          <a:bodyPr>
            <a:normAutofit lnSpcReduction="10000"/>
          </a:bodyPr>
          <a:lstStyle/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1 year post attack:</a:t>
            </a:r>
          </a:p>
          <a:p>
            <a:pPr marL="355600" indent="-3175">
              <a:spcBef>
                <a:spcPts val="1200"/>
              </a:spcBef>
              <a:buNone/>
            </a:pPr>
            <a:r>
              <a:rPr lang="en-CA" sz="26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Yellow, orange then bright red crown in spring following attack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2 years post attack:</a:t>
            </a:r>
          </a:p>
          <a:p>
            <a:pPr marL="355600" indent="-3175">
              <a:spcBef>
                <a:spcPts val="1200"/>
              </a:spcBef>
              <a:buNone/>
            </a:pPr>
            <a:r>
              <a:rPr lang="en-CA" sz="26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Dull red foliage remains on the tree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3 years post attack:</a:t>
            </a:r>
          </a:p>
          <a:p>
            <a:pPr marL="355600" indent="-3175">
              <a:spcBef>
                <a:spcPts val="1200"/>
              </a:spcBef>
              <a:buNone/>
            </a:pPr>
            <a:r>
              <a:rPr lang="en-CA" sz="26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Crown grey; little foliage remains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spcBef>
                <a:spcPts val="1200"/>
              </a:spcBef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358214" y="6488692"/>
            <a:ext cx="8418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2.1.10</a:t>
            </a:r>
            <a:endParaRPr lang="en-GB" dirty="0"/>
          </a:p>
        </p:txBody>
      </p:sp>
      <p:pic>
        <p:nvPicPr>
          <p:cNvPr id="16" name="Picture 15" descr="Aaron_1280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5929322" y="1714488"/>
            <a:ext cx="3106045" cy="4786346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58480"/>
            <a:ext cx="8229600" cy="1143000"/>
          </a:xfrm>
        </p:spPr>
        <p:txBody>
          <a:bodyPr>
            <a:noAutofit/>
          </a:bodyPr>
          <a:lstStyle/>
          <a:p>
            <a:r>
              <a:rPr lang="en-CA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Foliage Symptoms of Spruce Beetle</a:t>
            </a:r>
            <a:endParaRPr lang="en-CA" sz="3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42910" y="1755454"/>
            <a:ext cx="4857784" cy="4388190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1 year post attack:</a:t>
            </a:r>
          </a:p>
          <a:p>
            <a:pPr marL="355600" indent="-3175">
              <a:spcBef>
                <a:spcPts val="1200"/>
              </a:spcBef>
              <a:buNone/>
            </a:pPr>
            <a:r>
              <a:rPr lang="en-CA" sz="26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No colour change in first spring following attack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2 years post attack:</a:t>
            </a:r>
          </a:p>
          <a:p>
            <a:pPr marL="355600" indent="-3175">
              <a:spcBef>
                <a:spcPts val="1200"/>
              </a:spcBef>
              <a:buNone/>
            </a:pPr>
            <a:r>
              <a:rPr lang="en-CA" sz="26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Light yellow or purplish gray crowns after 18 to 30 months (may just go gray) – crowns die from bottom up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3 years post attack:</a:t>
            </a:r>
          </a:p>
          <a:p>
            <a:pPr marL="355600" indent="-3175">
              <a:spcBef>
                <a:spcPts val="1200"/>
              </a:spcBef>
              <a:buNone/>
            </a:pPr>
            <a:r>
              <a:rPr lang="en-CA" sz="26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Grey crowns; needles drop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spcBef>
                <a:spcPts val="1200"/>
              </a:spcBef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358214" y="6488692"/>
            <a:ext cx="8418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2.1.11</a:t>
            </a:r>
            <a:endParaRPr lang="en-GB" dirty="0"/>
          </a:p>
        </p:txBody>
      </p:sp>
      <p:pic>
        <p:nvPicPr>
          <p:cNvPr id="8" name="Picture 7" descr="DSCN3848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5429256" y="1428736"/>
            <a:ext cx="3520133" cy="4857784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58480"/>
            <a:ext cx="8229600" cy="1143000"/>
          </a:xfrm>
        </p:spPr>
        <p:txBody>
          <a:bodyPr>
            <a:noAutofit/>
          </a:bodyPr>
          <a:lstStyle/>
          <a:p>
            <a:r>
              <a:rPr lang="en-C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Foliage Symptoms of </a:t>
            </a:r>
            <a:br>
              <a:rPr lang="en-C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C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Douglas-fir Beetle</a:t>
            </a:r>
            <a:endParaRPr lang="en-CA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71472" y="1755454"/>
            <a:ext cx="5357850" cy="4388190"/>
          </a:xfrm>
        </p:spPr>
        <p:txBody>
          <a:bodyPr>
            <a:normAutofit lnSpcReduction="10000"/>
          </a:bodyPr>
          <a:lstStyle/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1 year post attack:</a:t>
            </a:r>
          </a:p>
          <a:p>
            <a:pPr marL="355600" indent="-3175">
              <a:spcBef>
                <a:spcPts val="1200"/>
              </a:spcBef>
              <a:buNone/>
            </a:pPr>
            <a:r>
              <a:rPr lang="en-CA" sz="26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Bright pinky-red crown in the spring following the attack; may turn faded red in year of attack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2 years post attack:</a:t>
            </a:r>
          </a:p>
          <a:p>
            <a:pPr marL="355600" indent="-3175">
              <a:spcBef>
                <a:spcPts val="1200"/>
              </a:spcBef>
              <a:buNone/>
            </a:pPr>
            <a:r>
              <a:rPr lang="en-CA" sz="26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Crowns grey by spring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3 years post attack:</a:t>
            </a:r>
          </a:p>
          <a:p>
            <a:pPr marL="355600" indent="-3175">
              <a:spcBef>
                <a:spcPts val="1200"/>
              </a:spcBef>
              <a:buNone/>
            </a:pPr>
            <a:r>
              <a:rPr lang="en-CA" sz="26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Crowns grey; little foliage remains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spcBef>
                <a:spcPts val="1200"/>
              </a:spcBef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358214" y="6488692"/>
            <a:ext cx="8418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2.1.12</a:t>
            </a:r>
            <a:endParaRPr lang="en-GB" dirty="0"/>
          </a:p>
        </p:txBody>
      </p:sp>
      <p:pic>
        <p:nvPicPr>
          <p:cNvPr id="8" name="Picture 7" descr="P6132547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6098442" y="1768647"/>
            <a:ext cx="2831276" cy="4589311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58480"/>
            <a:ext cx="8229600" cy="1143000"/>
          </a:xfrm>
        </p:spPr>
        <p:txBody>
          <a:bodyPr>
            <a:noAutofit/>
          </a:bodyPr>
          <a:lstStyle/>
          <a:p>
            <a:r>
              <a:rPr lang="en-C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Foliage Symptoms of </a:t>
            </a:r>
            <a:br>
              <a:rPr lang="en-C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C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Western Balsam Bark Beetle</a:t>
            </a:r>
            <a:endParaRPr lang="en-CA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42910" y="1755454"/>
            <a:ext cx="5357850" cy="4388190"/>
          </a:xfrm>
        </p:spPr>
        <p:txBody>
          <a:bodyPr>
            <a:normAutofit lnSpcReduction="10000"/>
          </a:bodyPr>
          <a:lstStyle/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1 year post attack:</a:t>
            </a:r>
          </a:p>
          <a:p>
            <a:pPr marL="355600" indent="-3175">
              <a:spcBef>
                <a:spcPts val="1200"/>
              </a:spcBef>
              <a:buNone/>
            </a:pPr>
            <a:r>
              <a:rPr lang="en-CA" sz="26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Bright orange then bright red crown in spring following attack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2 years post attack:</a:t>
            </a:r>
          </a:p>
          <a:p>
            <a:pPr marL="355600" indent="-3175">
              <a:spcBef>
                <a:spcPts val="1200"/>
              </a:spcBef>
              <a:buNone/>
            </a:pPr>
            <a:r>
              <a:rPr lang="en-CA" sz="26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Sill quite a red crown, may be mistaken for current attack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3 years post attack:</a:t>
            </a:r>
          </a:p>
          <a:p>
            <a:pPr marL="355600" indent="-3175">
              <a:spcBef>
                <a:spcPts val="1200"/>
              </a:spcBef>
              <a:buNone/>
            </a:pPr>
            <a:r>
              <a:rPr lang="en-CA" sz="26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Dull red crown, may remain this way for up to 5 years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spcBef>
                <a:spcPts val="1200"/>
              </a:spcBef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358214" y="6488692"/>
            <a:ext cx="8418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2.1.13</a:t>
            </a:r>
            <a:endParaRPr lang="en-GB" dirty="0"/>
          </a:p>
        </p:txBody>
      </p:sp>
      <p:pic>
        <p:nvPicPr>
          <p:cNvPr id="9" name="Picture 8" descr="01710022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6000760" y="1722303"/>
            <a:ext cx="2938793" cy="4707093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>
            <a:normAutofit/>
          </a:bodyPr>
          <a:lstStyle/>
          <a:p>
            <a:r>
              <a:rPr lang="en-CA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 BC Forest Insect Defoliators</a:t>
            </a:r>
            <a:endParaRPr lang="en-CA" sz="3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928662" y="1428736"/>
            <a:ext cx="6357982" cy="5214974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7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Aspen and poplar leaf and twig blight</a:t>
            </a:r>
          </a:p>
          <a:p>
            <a:pPr>
              <a:lnSpc>
                <a:spcPct val="7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Bruce spanworm</a:t>
            </a:r>
          </a:p>
          <a:p>
            <a:pPr>
              <a:lnSpc>
                <a:spcPct val="7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Dothistroma needle blight</a:t>
            </a:r>
          </a:p>
          <a:p>
            <a:pPr>
              <a:lnSpc>
                <a:spcPct val="7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Douglas fir tussock moth</a:t>
            </a:r>
          </a:p>
          <a:p>
            <a:pPr>
              <a:lnSpc>
                <a:spcPct val="7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Eastern spruce budworm</a:t>
            </a:r>
          </a:p>
          <a:p>
            <a:pPr>
              <a:lnSpc>
                <a:spcPct val="7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Forest tent caterpillar</a:t>
            </a:r>
          </a:p>
          <a:p>
            <a:pPr>
              <a:lnSpc>
                <a:spcPct val="7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Large aspen tortrix</a:t>
            </a:r>
          </a:p>
          <a:p>
            <a:pPr>
              <a:lnSpc>
                <a:spcPct val="7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Pine needle cast</a:t>
            </a:r>
          </a:p>
          <a:p>
            <a:pPr>
              <a:lnSpc>
                <a:spcPct val="7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Satin moth</a:t>
            </a:r>
          </a:p>
          <a:p>
            <a:pPr>
              <a:lnSpc>
                <a:spcPct val="7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Serpentine leafminer</a:t>
            </a:r>
          </a:p>
          <a:p>
            <a:pPr>
              <a:lnSpc>
                <a:spcPct val="7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Two-year cycle budworm</a:t>
            </a:r>
          </a:p>
          <a:p>
            <a:pPr>
              <a:lnSpc>
                <a:spcPct val="7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Western blackheaded budworm</a:t>
            </a:r>
          </a:p>
          <a:p>
            <a:pPr>
              <a:lnSpc>
                <a:spcPct val="7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Western hemlock looper</a:t>
            </a:r>
          </a:p>
          <a:p>
            <a:pPr>
              <a:lnSpc>
                <a:spcPct val="7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Western spruce budworm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spcBef>
                <a:spcPts val="1200"/>
              </a:spcBef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358214" y="6488692"/>
            <a:ext cx="8418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mtClean="0"/>
              <a:t>2.1.14</a:t>
            </a:r>
            <a:endParaRPr lang="en-GB" dirty="0"/>
          </a:p>
        </p:txBody>
      </p:sp>
      <p:pic>
        <p:nvPicPr>
          <p:cNvPr id="8" name="Picture 7" descr="P7232961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5572132" y="2280890"/>
            <a:ext cx="3143272" cy="129098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 descr="DSCN2786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5572132" y="3630292"/>
            <a:ext cx="3139700" cy="137034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Defoliation Visual Characteristics</a:t>
            </a:r>
            <a:endParaRPr lang="en-C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14314" y="1285860"/>
            <a:ext cx="9001156" cy="3643338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Affects all ages of host trees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Tends to be widespread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Short mapping window (rain, re-growth)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Coniferous stands turn reddish, purplish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Deciduous stands turn silver, grey or brownish</a:t>
            </a:r>
          </a:p>
          <a:p>
            <a:pPr>
              <a:spcBef>
                <a:spcPts val="1200"/>
              </a:spcBef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286776" y="6488692"/>
            <a:ext cx="8418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2.1.15</a:t>
            </a:r>
            <a:endParaRPr lang="en-GB" dirty="0"/>
          </a:p>
        </p:txBody>
      </p:sp>
      <p:pic>
        <p:nvPicPr>
          <p:cNvPr id="9" name="Picture 8" descr="Sev SBW Gaspard Ck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1214414" y="4433808"/>
            <a:ext cx="3549626" cy="2172218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pic>
        <p:nvPicPr>
          <p:cNvPr id="12" name="Picture 11" descr="P7303078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4929190" y="4429132"/>
            <a:ext cx="3286148" cy="220110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58480"/>
            <a:ext cx="8229600" cy="1143000"/>
          </a:xfrm>
        </p:spPr>
        <p:txBody>
          <a:bodyPr>
            <a:normAutofit/>
          </a:bodyPr>
          <a:lstStyle/>
          <a:p>
            <a:r>
              <a:rPr lang="en-C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 Damage Attributes</a:t>
            </a:r>
            <a:endParaRPr lang="en-C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142976" y="1469702"/>
            <a:ext cx="5929354" cy="4316752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Blowdown and flooding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Effects of drought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Fire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Redbelt</a:t>
            </a: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Declines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Animal damage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Root diseases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Other forest health agents not visible during the survey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spcBef>
                <a:spcPts val="1200"/>
              </a:spcBef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358214" y="6488692"/>
            <a:ext cx="8418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2.1.16</a:t>
            </a:r>
            <a:endParaRPr lang="en-GB" dirty="0"/>
          </a:p>
        </p:txBody>
      </p:sp>
      <p:pic>
        <p:nvPicPr>
          <p:cNvPr id="9" name="Picture 8" descr="AUGUST~1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643570" y="2029992"/>
            <a:ext cx="2786082" cy="20895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 descr="DSCN7888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6715140" y="4357694"/>
            <a:ext cx="1714512" cy="142876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>
            <a:normAutofit/>
          </a:bodyPr>
          <a:lstStyle/>
          <a:p>
            <a:r>
              <a:rPr lang="en-C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Aerial Overview Survey Phases</a:t>
            </a:r>
            <a:endParaRPr lang="en-C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358214" y="6488692"/>
            <a:ext cx="8418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2.1.17</a:t>
            </a:r>
            <a:endParaRPr lang="en-GB" dirty="0"/>
          </a:p>
        </p:txBody>
      </p:sp>
      <p:pic>
        <p:nvPicPr>
          <p:cNvPr id="9" name="Picture 4"/>
          <p:cNvPicPr>
            <a:picLocks noGrp="1" noChangeArrowheads="1"/>
          </p:cNvPicPr>
          <p:nvPr>
            <p:ph idx="1"/>
          </p:nvPr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57200" y="1500174"/>
            <a:ext cx="8229600" cy="410330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143000"/>
          </a:xfrm>
        </p:spPr>
        <p:txBody>
          <a:bodyPr>
            <a:normAutofit/>
          </a:bodyPr>
          <a:lstStyle/>
          <a:p>
            <a:r>
              <a:rPr lang="en-C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Planning Steps</a:t>
            </a:r>
            <a:endParaRPr lang="en-C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357290" y="1469702"/>
            <a:ext cx="5715040" cy="4816818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Obtain satellite images of survey area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Familiarize yourself with local conditions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Request suitable aircraft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Ensure border consistency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Plan out flight lines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Collect required equipment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spcBef>
                <a:spcPts val="1200"/>
              </a:spcBef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358214" y="6488692"/>
            <a:ext cx="720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2.2.1</a:t>
            </a:r>
            <a:endParaRPr lang="en-GB" dirty="0"/>
          </a:p>
        </p:txBody>
      </p:sp>
      <p:pic>
        <p:nvPicPr>
          <p:cNvPr id="1026" name="Picture 2" descr="C:\Users\JoanMarie\AppData\Local\Microsoft\Windows\Temporary Internet Files\Content.IE5\DXRYAX0U\MM900296954[1].gif"/>
          <p:cNvPicPr>
            <a:picLocks noChangeAspect="1" noChangeArrowheads="1" noCrop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715140" y="2285992"/>
            <a:ext cx="2235128" cy="19393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58480"/>
            <a:ext cx="8229600" cy="1143000"/>
          </a:xfrm>
        </p:spPr>
        <p:txBody>
          <a:bodyPr>
            <a:normAutofit/>
          </a:bodyPr>
          <a:lstStyle/>
          <a:p>
            <a:r>
              <a:rPr lang="en-C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Satellite Images</a:t>
            </a:r>
            <a:endParaRPr lang="en-C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28596" y="1714488"/>
            <a:ext cx="4143404" cy="3857652"/>
          </a:xfrm>
        </p:spPr>
        <p:txBody>
          <a:bodyPr>
            <a:normAutofit lnSpcReduction="10000"/>
          </a:bodyPr>
          <a:lstStyle/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Two copies &amp; </a:t>
            </a:r>
          </a:p>
          <a:p>
            <a:pPr>
              <a:spcBef>
                <a:spcPts val="1200"/>
              </a:spcBef>
              <a:buNone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  mylar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1:100,000 scale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Add various TRIM layers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Digitize previous disturbances????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spcBef>
                <a:spcPts val="1200"/>
              </a:spcBef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358214" y="6488692"/>
            <a:ext cx="720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2.2.2</a:t>
            </a:r>
            <a:endParaRPr lang="en-GB" dirty="0"/>
          </a:p>
        </p:txBody>
      </p:sp>
      <p:pic>
        <p:nvPicPr>
          <p:cNvPr id="8" name="Picture 7" descr="img057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4214810" y="1643050"/>
            <a:ext cx="4500562" cy="404378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58480"/>
            <a:ext cx="8229600" cy="1143000"/>
          </a:xfrm>
        </p:spPr>
        <p:txBody>
          <a:bodyPr>
            <a:normAutofit/>
          </a:bodyPr>
          <a:lstStyle/>
          <a:p>
            <a:r>
              <a:rPr lang="en-C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Local Conditions</a:t>
            </a:r>
            <a:endParaRPr lang="en-C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142976" y="1469702"/>
            <a:ext cx="7072362" cy="438819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Review historical pest information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Interview local sources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Familiarize yourself with anticipated pests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Consider recent weather impacts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Review the types of trees found in the area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spcBef>
                <a:spcPts val="1200"/>
              </a:spcBef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286776" y="6488692"/>
            <a:ext cx="720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2.2.3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143000"/>
          </a:xfrm>
        </p:spPr>
        <p:txBody>
          <a:bodyPr>
            <a:normAutofit/>
          </a:bodyPr>
          <a:lstStyle/>
          <a:p>
            <a:r>
              <a:rPr lang="en-C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Aircraft Request</a:t>
            </a:r>
            <a:endParaRPr lang="en-C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357290" y="1225512"/>
            <a:ext cx="5715040" cy="2786082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Check availability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Book through MoFR fire center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Be flexible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spcBef>
                <a:spcPts val="1200"/>
              </a:spcBef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358214" y="6488692"/>
            <a:ext cx="720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2.2.4</a:t>
            </a:r>
            <a:endParaRPr lang="en-GB" dirty="0"/>
          </a:p>
        </p:txBody>
      </p:sp>
      <p:pic>
        <p:nvPicPr>
          <p:cNvPr id="8" name="Picture 7" descr="Aerial observers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285984" y="3643314"/>
            <a:ext cx="4940818" cy="309266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44232"/>
            <a:ext cx="8229600" cy="1143000"/>
          </a:xfrm>
        </p:spPr>
        <p:txBody>
          <a:bodyPr>
            <a:normAutofit/>
          </a:bodyPr>
          <a:lstStyle/>
          <a:p>
            <a:r>
              <a:rPr lang="en-C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Aircraft Features</a:t>
            </a:r>
            <a:endParaRPr lang="en-C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357290" y="2112644"/>
            <a:ext cx="6643734" cy="4102438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High wing configuration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Minimum seating capacity of four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Capable of flying 70-90 knots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Suitable for terrain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Pilot with local knowledge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spcBef>
                <a:spcPts val="1200"/>
              </a:spcBef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358214" y="6488692"/>
            <a:ext cx="720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2.2.5</a:t>
            </a:r>
            <a:endParaRPr lang="en-GB" dirty="0"/>
          </a:p>
        </p:txBody>
      </p:sp>
      <p:pic>
        <p:nvPicPr>
          <p:cNvPr id="1026" name="Picture 2" descr="C:\Documents and Settings\Entopath\Local Settings\Temporary Internet Files\Content.IE5\WX0XIPH0\MCj04242060000[1].wmf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85720" y="714356"/>
            <a:ext cx="1811338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Documents and Settings\Entopath\Local Settings\Temporary Internet Files\Content.IE5\WX0XIPH0\MCj04242060000[1].wmf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929454" y="738177"/>
            <a:ext cx="1811338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58480"/>
            <a:ext cx="8229600" cy="1143000"/>
          </a:xfrm>
        </p:spPr>
        <p:txBody>
          <a:bodyPr>
            <a:normAutofit/>
          </a:bodyPr>
          <a:lstStyle/>
          <a:p>
            <a:r>
              <a:rPr lang="en-C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Border Consistency</a:t>
            </a:r>
            <a:endParaRPr lang="en-C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358214" y="6488692"/>
            <a:ext cx="720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2.2.6</a:t>
            </a:r>
            <a:endParaRPr lang="en-GB" dirty="0"/>
          </a:p>
        </p:txBody>
      </p:sp>
      <p:pic>
        <p:nvPicPr>
          <p:cNvPr id="9" name="Picture 4" descr="mpb-cariboo"/>
          <p:cNvPicPr>
            <a:picLocks noGrp="1" noChangeAspect="1" noChangeArrowheads="1"/>
          </p:cNvPicPr>
          <p:nvPr>
            <p:ph idx="1"/>
          </p:nvPr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357290" y="1643050"/>
            <a:ext cx="6500858" cy="41967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>
            <a:normAutofit/>
          </a:bodyPr>
          <a:lstStyle/>
          <a:p>
            <a:r>
              <a:rPr lang="en-C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 Flight Lines</a:t>
            </a:r>
            <a:endParaRPr lang="en-C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358214" y="6488692"/>
            <a:ext cx="720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2.2.7</a:t>
            </a:r>
            <a:endParaRPr lang="en-GB" dirty="0"/>
          </a:p>
        </p:txBody>
      </p:sp>
      <p:pic>
        <p:nvPicPr>
          <p:cNvPr id="9" name="Picture 7" descr="track map"/>
          <p:cNvPicPr>
            <a:picLocks noGrp="1" noChangeAspect="1" noChangeArrowheads="1"/>
          </p:cNvPicPr>
          <p:nvPr>
            <p:ph idx="1"/>
          </p:nvPr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85720" y="1500174"/>
            <a:ext cx="3984870" cy="407196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" name="Picture 9" descr="2009 tracks.bmp"/>
          <p:cNvPicPr>
            <a:picLocks noChangeAspect="1"/>
          </p:cNvPicPr>
          <p:nvPr/>
        </p:nvPicPr>
        <p:blipFill>
          <a:blip r:embed="rId4" cstate="screen"/>
          <a:srcRect l="21768" t="5880" r="14168" b="8866"/>
          <a:stretch>
            <a:fillRect/>
          </a:stretch>
        </p:blipFill>
        <p:spPr>
          <a:xfrm>
            <a:off x="4786314" y="1571612"/>
            <a:ext cx="4069503" cy="400052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6280752" y="5988626"/>
            <a:ext cx="1220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2009 lines</a:t>
            </a:r>
            <a:endParaRPr lang="en-CA" dirty="0"/>
          </a:p>
        </p:txBody>
      </p:sp>
      <p:sp>
        <p:nvSpPr>
          <p:cNvPr id="8" name="TextBox 7"/>
          <p:cNvSpPr txBox="1"/>
          <p:nvPr/>
        </p:nvSpPr>
        <p:spPr>
          <a:xfrm>
            <a:off x="1643042" y="5929330"/>
            <a:ext cx="1220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2004 lines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143000"/>
          </a:xfrm>
        </p:spPr>
        <p:txBody>
          <a:bodyPr>
            <a:normAutofit/>
          </a:bodyPr>
          <a:lstStyle/>
          <a:p>
            <a:r>
              <a:rPr lang="en-C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Survey Equipment</a:t>
            </a:r>
            <a:endParaRPr lang="en-C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357290" y="1469702"/>
            <a:ext cx="7286676" cy="4602504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Supply of pens and pencils, ruler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Camera (SLR)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Tinted/polarized glasses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(Binoculars)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Motion sickness and sinus medication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Lunch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GPS unit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Appropriate clothing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Maps (lots)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spcBef>
                <a:spcPts val="1200"/>
              </a:spcBef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358214" y="6488692"/>
            <a:ext cx="720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2.2.8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>
            <a:normAutofit/>
          </a:bodyPr>
          <a:lstStyle/>
          <a:p>
            <a:r>
              <a:rPr lang="en-C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Conducting Steps</a:t>
            </a:r>
            <a:endParaRPr lang="en-C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500166" y="1428736"/>
            <a:ext cx="6500858" cy="2786082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Review flight plan with pilot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Follow safety instructions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Flight tips and techniques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Identify disturbances and map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spcBef>
                <a:spcPts val="1200"/>
              </a:spcBef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358214" y="6488692"/>
            <a:ext cx="720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2.3.1</a:t>
            </a:r>
            <a:endParaRPr lang="en-GB" dirty="0"/>
          </a:p>
        </p:txBody>
      </p:sp>
      <p:pic>
        <p:nvPicPr>
          <p:cNvPr id="8" name="Picture 5" descr="C:\Documents and Settings\EntoPath Mngmt\My Documents\EPM\Victoria Branch\Aerial OV 04\Final Report Stuff\04 Aer OV Photos\Pete Aerial Suveyor.tif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428860" y="4071942"/>
            <a:ext cx="4273189" cy="26432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887108"/>
            <a:ext cx="8229600" cy="1143000"/>
          </a:xfrm>
        </p:spPr>
        <p:txBody>
          <a:bodyPr>
            <a:normAutofit/>
          </a:bodyPr>
          <a:lstStyle/>
          <a:p>
            <a:r>
              <a:rPr lang="en-C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Review Flight Plan</a:t>
            </a:r>
            <a:endParaRPr lang="en-C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357290" y="1898330"/>
            <a:ext cx="6143668" cy="3816686"/>
          </a:xfrm>
        </p:spPr>
        <p:txBody>
          <a:bodyPr>
            <a:normAutofit fontScale="92500"/>
          </a:bodyPr>
          <a:lstStyle/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Re-</a:t>
            </a:r>
            <a:r>
              <a:rPr lang="en-CA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fueling</a:t>
            </a: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considerations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Weather considerations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Terrain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Flying height, speed and design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Where to put GPS unit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Proposed flight lines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spcBef>
                <a:spcPts val="1200"/>
              </a:spcBef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358214" y="6488692"/>
            <a:ext cx="720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2.3.2</a:t>
            </a:r>
            <a:endParaRPr lang="en-GB" dirty="0"/>
          </a:p>
        </p:txBody>
      </p:sp>
      <p:pic>
        <p:nvPicPr>
          <p:cNvPr id="3074" name="Picture 2" descr="C:\Users\JoanMarie\AppData\Local\Microsoft\Windows\Temporary Internet Files\Content.IE5\B7807D3C\MM900356722[1].gif"/>
          <p:cNvPicPr>
            <a:picLocks noChangeAspect="1" noChangeArrowheads="1" noCrop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500826" y="2071678"/>
            <a:ext cx="2173326" cy="142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58480"/>
            <a:ext cx="8229600" cy="1143000"/>
          </a:xfrm>
        </p:spPr>
        <p:txBody>
          <a:bodyPr>
            <a:normAutofit/>
          </a:bodyPr>
          <a:lstStyle/>
          <a:p>
            <a:r>
              <a:rPr lang="en-C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Safety Considerations</a:t>
            </a:r>
            <a:endParaRPr lang="en-C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85786" y="1469702"/>
            <a:ext cx="7429552" cy="2786082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Follow pilot’s safety instructions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Never approach the propeller(s)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Communicate frequently with pilot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Check in with MoFR every 30 min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spcBef>
                <a:spcPts val="1200"/>
              </a:spcBef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358214" y="6488692"/>
            <a:ext cx="720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2.3.3</a:t>
            </a:r>
            <a:endParaRPr lang="en-GB" dirty="0"/>
          </a:p>
        </p:txBody>
      </p:sp>
      <p:pic>
        <p:nvPicPr>
          <p:cNvPr id="8" name="Picture 5" descr="plane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571604" y="4000504"/>
            <a:ext cx="5660420" cy="2714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>
            <a:normAutofit/>
          </a:bodyPr>
          <a:lstStyle/>
          <a:p>
            <a:r>
              <a:rPr lang="en-C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Flight Tips and Techniques</a:t>
            </a:r>
            <a:endParaRPr lang="en-C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928662" y="1428736"/>
            <a:ext cx="7500990" cy="4786346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Ensure you are well rested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Be careful with food and drink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Obtain a daily weather forecast/check highway cams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Double check flight supplies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Conduct survey between 9:00am and 3:00pm maximum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Limit flight time to 5 hours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Schedule breaks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Prepare GPS unit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spcBef>
                <a:spcPts val="1200"/>
              </a:spcBef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358214" y="6488692"/>
            <a:ext cx="720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2.3.4</a:t>
            </a:r>
            <a:endParaRPr lang="en-GB" dirty="0"/>
          </a:p>
        </p:txBody>
      </p:sp>
      <p:pic>
        <p:nvPicPr>
          <p:cNvPr id="8" name="Picture 7" descr="DSCN3418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4714876" y="5000636"/>
            <a:ext cx="2786082" cy="169350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58480"/>
            <a:ext cx="8229600" cy="1143000"/>
          </a:xfrm>
        </p:spPr>
        <p:txBody>
          <a:bodyPr>
            <a:normAutofit/>
          </a:bodyPr>
          <a:lstStyle/>
          <a:p>
            <a:r>
              <a:rPr lang="en-C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Identify and Map Disturbances</a:t>
            </a:r>
            <a:endParaRPr lang="en-C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357290" y="1684016"/>
            <a:ext cx="7072362" cy="474538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Mark disturbance on map as x or polygon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Rate intensity of damage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Identify type of disturbance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Identify host tree species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Identify stand type, if applicable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spcBef>
                <a:spcPts val="1200"/>
              </a:spcBef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358214" y="6488692"/>
            <a:ext cx="720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2.3.5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42952" y="458480"/>
            <a:ext cx="7329510" cy="970256"/>
          </a:xfrm>
        </p:spPr>
        <p:txBody>
          <a:bodyPr>
            <a:noAutofit/>
          </a:bodyPr>
          <a:lstStyle/>
          <a:p>
            <a:r>
              <a:rPr lang="en-CA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Attack Intensity Classes for Mapping Mortality</a:t>
            </a:r>
            <a:endParaRPr lang="en-CA" sz="3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285852" y="1643050"/>
            <a:ext cx="7215238" cy="4643470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“X” for single trees from 1 to 50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“T” (trace) &lt;1% of trees in polygon recently killed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“L” (light) 1-10% of trees in polygon recently killed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“M” (moderate) 11-29% of trees in polygon recently killed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“S” (severe) 30-49% of trees in polygon recently killed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“VS” (very severe) 50% + of trees in polygon recently killed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spcBef>
                <a:spcPts val="1200"/>
              </a:spcBef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358214" y="6488692"/>
            <a:ext cx="720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2.3.6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>
            <a:noAutofit/>
          </a:bodyPr>
          <a:lstStyle/>
          <a:p>
            <a:r>
              <a:rPr lang="en-CA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Estimating Mortality Intensity</a:t>
            </a:r>
            <a:endParaRPr lang="en-CA" sz="3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358214" y="6488692"/>
            <a:ext cx="720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2.3.7</a:t>
            </a:r>
            <a:endParaRPr lang="en-GB" dirty="0"/>
          </a:p>
        </p:txBody>
      </p:sp>
      <p:pic>
        <p:nvPicPr>
          <p:cNvPr id="9" name="Picture 7" descr="C:\Documents and Settings\EntoPath Mngmt\My Documents\EPM\Victoria Branch\Aerial OV 05\Course Revision\Participant's Guide\Cover estimation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643174" y="979630"/>
            <a:ext cx="3857652" cy="57671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58480"/>
            <a:ext cx="8229600" cy="1143000"/>
          </a:xfrm>
        </p:spPr>
        <p:txBody>
          <a:bodyPr>
            <a:normAutofit/>
          </a:bodyPr>
          <a:lstStyle/>
          <a:p>
            <a:r>
              <a:rPr lang="en-C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Defoliator Intensity Ratings</a:t>
            </a:r>
            <a:endParaRPr lang="en-C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357290" y="1469702"/>
            <a:ext cx="2714644" cy="4888256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buNone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Light (L)</a:t>
            </a:r>
          </a:p>
          <a:p>
            <a:pPr>
              <a:spcBef>
                <a:spcPts val="1200"/>
              </a:spcBef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spcBef>
                <a:spcPts val="1200"/>
              </a:spcBef>
              <a:buNone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Moderate (M)</a:t>
            </a:r>
          </a:p>
          <a:p>
            <a:pPr>
              <a:spcBef>
                <a:spcPts val="1200"/>
              </a:spcBef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spcBef>
                <a:spcPts val="1200"/>
              </a:spcBef>
              <a:buNone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Severe (S)</a:t>
            </a:r>
          </a:p>
          <a:p>
            <a:pPr>
              <a:spcBef>
                <a:spcPts val="1200"/>
              </a:spcBef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spcBef>
                <a:spcPts val="1200"/>
              </a:spcBef>
              <a:buNone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Grey (G)</a:t>
            </a:r>
          </a:p>
          <a:p>
            <a:pPr>
              <a:spcBef>
                <a:spcPts val="1200"/>
              </a:spcBef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spcBef>
                <a:spcPts val="1200"/>
              </a:spcBef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358214" y="6488692"/>
            <a:ext cx="720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2.3.8</a:t>
            </a:r>
            <a:endParaRPr lang="en-GB" dirty="0"/>
          </a:p>
        </p:txBody>
      </p:sp>
      <p:sp>
        <p:nvSpPr>
          <p:cNvPr id="8" name="Content Placeholder 6"/>
          <p:cNvSpPr txBox="1">
            <a:spLocks/>
          </p:cNvSpPr>
          <p:nvPr/>
        </p:nvSpPr>
        <p:spPr>
          <a:xfrm>
            <a:off x="4143372" y="1571612"/>
            <a:ext cx="3714776" cy="488825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CA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Discoloured foliage</a:t>
            </a:r>
            <a:r>
              <a:rPr kumimoji="0" lang="en-CA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barely visible</a:t>
            </a:r>
            <a:endParaRPr kumimoji="0" lang="en-CA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CA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CA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Pronounced discolouration, top 1/3</a:t>
            </a:r>
            <a:r>
              <a:rPr kumimoji="0" lang="en-CA" sz="20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rd</a:t>
            </a:r>
            <a:r>
              <a:rPr kumimoji="0" lang="en-CA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of many trees defoliated</a:t>
            </a:r>
          </a:p>
          <a:p>
            <a:pPr marL="342900" marR="0" lvl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CA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CA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Bare branch tips, completely defoliated tops</a:t>
            </a:r>
          </a:p>
          <a:p>
            <a:pPr marL="342900" marR="0" lvl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CA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CA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Only</a:t>
            </a:r>
            <a:r>
              <a:rPr kumimoji="0" lang="en-CA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recorded ONCE at end of outbreak for severe mortality patches</a:t>
            </a:r>
            <a:endParaRPr kumimoji="0" lang="en-CA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C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C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C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C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C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CA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1143000"/>
          </a:xfrm>
        </p:spPr>
        <p:txBody>
          <a:bodyPr>
            <a:normAutofit/>
          </a:bodyPr>
          <a:lstStyle/>
          <a:p>
            <a:r>
              <a:rPr lang="en-C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Damage Codes for Disturbances</a:t>
            </a:r>
            <a:endParaRPr lang="en-CA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358214" y="6488692"/>
            <a:ext cx="720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2.3.9</a:t>
            </a:r>
            <a:endParaRPr lang="en-GB" dirty="0"/>
          </a:p>
        </p:txBody>
      </p:sp>
      <p:graphicFrame>
        <p:nvGraphicFramePr>
          <p:cNvPr id="13" name="Content Placeholder 12"/>
          <p:cNvGraphicFramePr>
            <a:graphicFrameLocks noGrp="1"/>
          </p:cNvGraphicFramePr>
          <p:nvPr>
            <p:ph idx="1"/>
          </p:nvPr>
        </p:nvGraphicFramePr>
        <p:xfrm>
          <a:off x="2428860" y="1000104"/>
          <a:ext cx="4429156" cy="5643606"/>
        </p:xfrm>
        <a:graphic>
          <a:graphicData uri="http://schemas.openxmlformats.org/drawingml/2006/table">
            <a:tbl>
              <a:tblPr/>
              <a:tblGrid>
                <a:gridCol w="194653"/>
                <a:gridCol w="204511"/>
                <a:gridCol w="1815414"/>
                <a:gridCol w="417145"/>
                <a:gridCol w="223025"/>
                <a:gridCol w="1574408"/>
              </a:tblGrid>
              <a:tr h="132974"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8514"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6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A  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1" i="0" u="none" strike="noStrike" cap="none" baseline="0" dirty="0">
                          <a:solidFill>
                            <a:srgbClr val="000000"/>
                          </a:solidFill>
                          <a:latin typeface="Arial Narrow"/>
                        </a:rPr>
                        <a:t>Animal Damage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CA" sz="6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6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IB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6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Insect Bark Beetles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514"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AB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Bear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t"/>
                      <a:endParaRPr lang="en-CA" sz="500" b="0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IBB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Balsam bark beetle, </a:t>
                      </a:r>
                      <a:r>
                        <a:rPr lang="en-GB" sz="5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Dryocoetes confusus</a:t>
                      </a:r>
                      <a:endParaRPr lang="en-GB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38514"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AP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Porcupine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IBD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Douglas-fir beetle, </a:t>
                      </a:r>
                      <a:r>
                        <a:rPr lang="en-GB" sz="5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Dendroctonus pseudotsugae</a:t>
                      </a:r>
                      <a:endParaRPr lang="en-GB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8514"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AS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Squirrel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IBI 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Engraver beetles, </a:t>
                      </a:r>
                      <a:r>
                        <a:rPr lang="en-GB" sz="5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Ips spp</a:t>
                      </a:r>
                      <a:r>
                        <a:rPr lang="en-GB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.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8514"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IBM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Mountain pine beetle, </a:t>
                      </a:r>
                      <a:r>
                        <a:rPr lang="en-GB" sz="5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Dendroctonus ponderosae</a:t>
                      </a:r>
                      <a:endParaRPr lang="en-GB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8514"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600" b="1" i="0" u="none" strike="noStrike" cap="small">
                          <a:solidFill>
                            <a:srgbClr val="000000"/>
                          </a:solidFill>
                          <a:latin typeface="Arial Narrow"/>
                        </a:rPr>
                        <a:t>DF</a:t>
                      </a:r>
                      <a:endParaRPr lang="en-GB" sz="6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600" b="1" i="0" u="none" strike="noStrike" cap="none" baseline="0" dirty="0">
                          <a:solidFill>
                            <a:srgbClr val="000000"/>
                          </a:solidFill>
                          <a:latin typeface="Arial Narrow"/>
                        </a:rPr>
                        <a:t>Foliage Diseases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IBP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Twig beetle , </a:t>
                      </a:r>
                      <a:r>
                        <a:rPr lang="en-GB" sz="5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Pityogenes, Pityophthorus spp.</a:t>
                      </a:r>
                      <a:endParaRPr lang="en-GB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8514"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DFB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Delphinella needle cast, </a:t>
                      </a:r>
                      <a:r>
                        <a:rPr lang="en-CA" sz="5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Delphinella</a:t>
                      </a:r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 sp.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IBS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Spruce beetle, </a:t>
                      </a:r>
                      <a:r>
                        <a:rPr lang="en-GB" sz="5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Dendroctonus rufipennis</a:t>
                      </a:r>
                      <a:endParaRPr lang="en-GB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2032"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DFL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FR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Lophodermella needle cast, </a:t>
                      </a:r>
                      <a:r>
                        <a:rPr lang="fr-FR" sz="5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Lophodermella concolor</a:t>
                      </a:r>
                      <a:endParaRPr lang="fr-FR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IBT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Red turpentine beetle, </a:t>
                      </a:r>
                      <a:r>
                        <a:rPr lang="en-GB" sz="5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Dendroctonus valens</a:t>
                      </a:r>
                      <a:endParaRPr lang="en-GB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8514"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DFM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Larch needle cast, </a:t>
                      </a:r>
                      <a:r>
                        <a:rPr lang="en-CA" sz="5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Meria laricis</a:t>
                      </a:r>
                      <a:endParaRPr lang="en-CA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IBW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Western pine beetle, </a:t>
                      </a:r>
                      <a:r>
                        <a:rPr lang="en-GB" sz="5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Dendroctonus brevicomis</a:t>
                      </a:r>
                      <a:endParaRPr lang="en-GB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8514"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DFH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Larch needle blight </a:t>
                      </a:r>
                      <a:r>
                        <a:rPr lang="en-CA" sz="5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Hypodermella laricis</a:t>
                      </a:r>
                      <a:endParaRPr lang="en-CA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2032"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DFS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Red band needle blight (Dothistroma), Mycosphaerella Scirrhia Y pini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6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ID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6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Insect Defoliators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924"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DFT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Sirococcus tip blight, </a:t>
                      </a:r>
                      <a:r>
                        <a:rPr lang="en-GB" sz="5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Sirococcus strobilinus</a:t>
                      </a:r>
                      <a:endParaRPr lang="en-GB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IAB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Balsam woolly adelgid, Adelges piceae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32032"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DLV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Aspen-poplar twig &amp; leaf blight,</a:t>
                      </a:r>
                      <a:r>
                        <a:rPr lang="en-CA" sz="5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 Venturia </a:t>
                      </a:r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spp.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IDB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2-year-cycle budworm, </a:t>
                      </a:r>
                      <a:r>
                        <a:rPr lang="en-GB" sz="5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Choristoneura biennis</a:t>
                      </a:r>
                      <a:endParaRPr lang="en-GB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8514"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PDT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Cedar leaf blight, </a:t>
                      </a:r>
                      <a:r>
                        <a:rPr lang="en-CA" sz="5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Didymascella thujina</a:t>
                      </a:r>
                      <a:endParaRPr lang="en-CA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IDN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Birch leaf miner, </a:t>
                      </a:r>
                      <a:r>
                        <a:rPr lang="en-GB" sz="5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Fenusa putilla</a:t>
                      </a:r>
                      <a:endParaRPr lang="en-GB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8514"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ID2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Bruce spanworm, </a:t>
                      </a:r>
                      <a:r>
                        <a:rPr lang="en-CA" sz="5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Operophtera brumata</a:t>
                      </a:r>
                      <a:endParaRPr lang="en-CA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2032"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6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DR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600" b="1" i="0" u="none" strike="noStrike" cap="none" baseline="0" dirty="0">
                          <a:solidFill>
                            <a:srgbClr val="000000"/>
                          </a:solidFill>
                          <a:latin typeface="Arial Narrow"/>
                        </a:rPr>
                        <a:t>Root Disease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IDE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Eastern spruce budworm, </a:t>
                      </a:r>
                      <a:r>
                        <a:rPr lang="en-GB" sz="5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Choristoneura fumiferana</a:t>
                      </a:r>
                      <a:endParaRPr lang="en-GB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8514"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DRA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Armillaria root disease, </a:t>
                      </a:r>
                      <a:r>
                        <a:rPr lang="it-IT" sz="5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Armilaria ostoyae</a:t>
                      </a:r>
                      <a:endParaRPr lang="it-IT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IDF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Forest tent caterpillar, </a:t>
                      </a:r>
                      <a:r>
                        <a:rPr lang="en-GB" sz="5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Malacosoma disstria</a:t>
                      </a:r>
                      <a:endParaRPr lang="en-GB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2032"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DRB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Black stain root disease, </a:t>
                      </a:r>
                      <a:r>
                        <a:rPr lang="en-CA" sz="5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Leptographium wagneri</a:t>
                      </a:r>
                      <a:endParaRPr lang="en-CA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IDG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Green striped looper, </a:t>
                      </a:r>
                      <a:r>
                        <a:rPr lang="en-GB" sz="5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Melanolophia imitata</a:t>
                      </a:r>
                      <a:endParaRPr lang="en-GB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2032"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DRL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Laminated root disease,</a:t>
                      </a:r>
                      <a:r>
                        <a:rPr lang="en-CA" sz="5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 Inonotus sulphurascens</a:t>
                      </a:r>
                      <a:endParaRPr lang="en-CA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IEB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Hemlock sawfly, </a:t>
                      </a:r>
                      <a:r>
                        <a:rPr lang="en-CA" sz="5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Neodiprion tsugae</a:t>
                      </a:r>
                      <a:endParaRPr lang="en-CA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8514"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IDK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Northern tent caterpillar, </a:t>
                      </a:r>
                      <a:r>
                        <a:rPr lang="en-CA" sz="5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Malacosoma californicum</a:t>
                      </a:r>
                      <a:endParaRPr lang="en-CA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8514"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6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DS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600" b="1" i="0" u="none" strike="noStrike" cap="none" baseline="0" dirty="0">
                          <a:solidFill>
                            <a:srgbClr val="000000"/>
                          </a:solidFill>
                          <a:latin typeface="Arial Narrow"/>
                        </a:rPr>
                        <a:t>Stem Diseases 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ID6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Serpentine leaf miner, </a:t>
                      </a:r>
                      <a:r>
                        <a:rPr lang="en-GB" sz="5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Phyllocnistis populiella</a:t>
                      </a:r>
                      <a:endParaRPr lang="en-GB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8514"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DSB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White pine blister rust, </a:t>
                      </a:r>
                      <a:r>
                        <a:rPr lang="en-CA" sz="5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Cronartium ribicola</a:t>
                      </a:r>
                      <a:endParaRPr lang="en-CA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IDH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Western blackheaded budworm, </a:t>
                      </a:r>
                      <a:r>
                        <a:rPr lang="en-CA" sz="5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Acleris gloverana</a:t>
                      </a:r>
                      <a:endParaRPr lang="en-CA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2032"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DSC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Comandra blister rust, </a:t>
                      </a:r>
                      <a:r>
                        <a:rPr lang="en-GB" sz="5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Cronartium comandrae</a:t>
                      </a:r>
                      <a:endParaRPr lang="en-GB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IDL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Western hemlock looper, </a:t>
                      </a:r>
                      <a:r>
                        <a:rPr lang="en-GB" sz="5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Lambdina fiscellaria lugubrosa</a:t>
                      </a:r>
                      <a:endParaRPr lang="en-GB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8514"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IDP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Larch sawfly, </a:t>
                      </a:r>
                      <a:r>
                        <a:rPr lang="en-GB" sz="5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Pristiphora erichsoni</a:t>
                      </a:r>
                      <a:endParaRPr lang="en-GB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8514"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6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N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6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Abiotic Injuries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1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IDS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Conifer sawfly, </a:t>
                      </a:r>
                      <a:r>
                        <a:rPr lang="en-GB" sz="5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Neodiprion </a:t>
                      </a:r>
                      <a:r>
                        <a:rPr lang="en-GB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sp.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8514"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NB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Fire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IDT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Douglas-fir tussock moth, </a:t>
                      </a:r>
                      <a:r>
                        <a:rPr lang="en-GB" sz="5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Orgyia pseudotsugata</a:t>
                      </a:r>
                      <a:endParaRPr lang="en-GB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8514"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NCA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Aspen decline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IDU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Satin moth, </a:t>
                      </a:r>
                      <a:r>
                        <a:rPr lang="en-GB" sz="5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Leucoma salicis</a:t>
                      </a:r>
                      <a:endParaRPr lang="en-GB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2032"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NCB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Birch decline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IDW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Western spruce budworm,</a:t>
                      </a:r>
                      <a:r>
                        <a:rPr lang="en-GB" sz="5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Choristoneura occidentalis</a:t>
                      </a:r>
                      <a:endParaRPr lang="en-GB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8514"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NCY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Yellow cedar decline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IDX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FR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Large aspen tortrix, </a:t>
                      </a:r>
                      <a:r>
                        <a:rPr lang="fr-FR" sz="5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Choristoneura conflictana</a:t>
                      </a:r>
                      <a:endParaRPr lang="fr-FR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8514"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ND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Drought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IDZ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Western false hemlock looper, </a:t>
                      </a:r>
                      <a:r>
                        <a:rPr lang="en-GB" sz="500" b="0" i="1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Nepytia freemani</a:t>
                      </a:r>
                      <a:endParaRPr lang="en-GB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8514"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NF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Flooding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8514"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NG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Frost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8514"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NH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Hail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8514"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NK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Fumekill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8514"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NN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road salt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8514"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NR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Redbelt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8514"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NS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Slide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8514"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NW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Windthrow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8514"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NY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500" b="0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Snow or Ice</a:t>
                      </a: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4005" marR="4005" marT="40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2032"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005" marR="4005" marT="4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7158" y="71414"/>
            <a:ext cx="8229600" cy="1143000"/>
          </a:xfrm>
        </p:spPr>
        <p:txBody>
          <a:bodyPr>
            <a:normAutofit/>
          </a:bodyPr>
          <a:lstStyle/>
          <a:p>
            <a:r>
              <a:rPr lang="en-C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Host tree species codes</a:t>
            </a:r>
            <a:endParaRPr lang="en-CA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358214" y="6488692"/>
            <a:ext cx="8418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2.3.10</a:t>
            </a:r>
            <a:endParaRPr lang="en-GB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2000233" y="1071546"/>
          <a:ext cx="5429287" cy="5330040"/>
        </p:xfrm>
        <a:graphic>
          <a:graphicData uri="http://schemas.openxmlformats.org/drawingml/2006/table">
            <a:tbl>
              <a:tblPr/>
              <a:tblGrid>
                <a:gridCol w="579983"/>
                <a:gridCol w="1578843"/>
                <a:gridCol w="708868"/>
                <a:gridCol w="612205"/>
                <a:gridCol w="1949388"/>
              </a:tblGrid>
              <a:tr h="266502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Aspen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H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Hemlock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502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Poplar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HM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Mountain hemlock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502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ACB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Balsam poplar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HW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Western hemlock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502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ACT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Black cottonwood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502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AT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Trembling aspen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Larch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502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AX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Hybrid poplars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Alpine larch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502"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LW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Western larch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502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Fir (Balsam)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502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Amabilis fir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Pine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502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BB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Balsam fir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Whitebark pine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502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BG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Grand fir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Lodgepole pine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502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Subalpine fir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PW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Western white pine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502"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PY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Ponderosa pine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502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Cedar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502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CW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Western redcedar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Spruce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502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YC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Yellow cedar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SB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Black spruce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502"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SW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White spruce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502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Birch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Sitka spruce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502"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SX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Spruce hybrid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502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FD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Douglas-fir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SCN3959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4000528" y="928670"/>
            <a:ext cx="4786314" cy="328614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-71462"/>
            <a:ext cx="8229600" cy="1143000"/>
          </a:xfrm>
        </p:spPr>
        <p:txBody>
          <a:bodyPr>
            <a:normAutofit/>
          </a:bodyPr>
          <a:lstStyle/>
          <a:p>
            <a:r>
              <a:rPr lang="en-C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 Modifiers for Mountain Pine Beetle Attack </a:t>
            </a:r>
            <a:endParaRPr lang="en-C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pic>
        <p:nvPicPr>
          <p:cNvPr id="11" name="Picture 10" descr="Understory example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1285852" y="3286124"/>
            <a:ext cx="4190997" cy="314324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8358214" y="6488692"/>
            <a:ext cx="8418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2.3.11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00562" y="1000108"/>
            <a:ext cx="3571900" cy="71438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buNone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“Y” = young stand</a:t>
            </a:r>
          </a:p>
          <a:p>
            <a:pPr>
              <a:spcBef>
                <a:spcPts val="1200"/>
              </a:spcBef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8" name="Content Placeholder 6"/>
          <p:cNvSpPr txBox="1">
            <a:spLocks/>
          </p:cNvSpPr>
          <p:nvPr/>
        </p:nvSpPr>
        <p:spPr>
          <a:xfrm>
            <a:off x="1714480" y="3612842"/>
            <a:ext cx="4357718" cy="7448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C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“US” = understory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C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C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C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C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CA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42952" y="458480"/>
            <a:ext cx="7329510" cy="970256"/>
          </a:xfrm>
        </p:spPr>
        <p:txBody>
          <a:bodyPr>
            <a:noAutofit/>
          </a:bodyPr>
          <a:lstStyle/>
          <a:p>
            <a:r>
              <a:rPr lang="en-C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Mapping tips</a:t>
            </a:r>
            <a:endParaRPr lang="en-CA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28596" y="1643050"/>
            <a:ext cx="7572428" cy="4929222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Map to smallest level of detail possible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Avoid mapping with sun in your eyes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Weather choices:</a:t>
            </a:r>
          </a:p>
          <a:p>
            <a:pPr lvl="1"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Best: sunny</a:t>
            </a:r>
          </a:p>
          <a:p>
            <a:pPr lvl="1"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Next best: even cloud cover</a:t>
            </a:r>
          </a:p>
          <a:p>
            <a:pPr lvl="1"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Poor: mix of sun and cloud</a:t>
            </a:r>
          </a:p>
          <a:p>
            <a:pPr lvl="1"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Unacceptable: rain or heavy smoke/haze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spcBef>
                <a:spcPts val="1200"/>
              </a:spcBef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358214" y="6488692"/>
            <a:ext cx="8418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2.3.12</a:t>
            </a:r>
            <a:endParaRPr lang="en-GB" dirty="0"/>
          </a:p>
        </p:txBody>
      </p:sp>
      <p:pic>
        <p:nvPicPr>
          <p:cNvPr id="8" name="Picture 7" descr="Smoke_Bulkley_July 29_Joan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5929322" y="3571876"/>
            <a:ext cx="3143240" cy="212937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57266" y="458480"/>
            <a:ext cx="7329510" cy="970256"/>
          </a:xfrm>
        </p:spPr>
        <p:txBody>
          <a:bodyPr>
            <a:noAutofit/>
          </a:bodyPr>
          <a:lstStyle/>
          <a:p>
            <a:r>
              <a:rPr lang="en-C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Survey Map</a:t>
            </a:r>
            <a:endParaRPr lang="en-CA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358214" y="6488692"/>
            <a:ext cx="8418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2.3.13</a:t>
            </a:r>
            <a:endParaRPr lang="en-GB" dirty="0"/>
          </a:p>
        </p:txBody>
      </p:sp>
      <p:pic>
        <p:nvPicPr>
          <p:cNvPr id="9" name="Content Placeholder 8" descr="img001.jpg"/>
          <p:cNvPicPr>
            <a:picLocks noGrp="1" noChangeAspect="1"/>
          </p:cNvPicPr>
          <p:nvPr>
            <p:ph idx="1"/>
          </p:nvPr>
        </p:nvPicPr>
        <p:blipFill>
          <a:blip r:embed="rId3" cstate="screen"/>
          <a:srcRect/>
          <a:stretch>
            <a:fillRect/>
          </a:stretch>
        </p:blipFill>
        <p:spPr>
          <a:xfrm>
            <a:off x="1428728" y="1428736"/>
            <a:ext cx="6429420" cy="5075858"/>
          </a:xfr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42952" y="458480"/>
            <a:ext cx="7329510" cy="970256"/>
          </a:xfrm>
        </p:spPr>
        <p:txBody>
          <a:bodyPr>
            <a:noAutofit/>
          </a:bodyPr>
          <a:lstStyle/>
          <a:p>
            <a:r>
              <a:rPr lang="en-C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Completing Steps</a:t>
            </a:r>
            <a:endParaRPr lang="en-CA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285852" y="1643050"/>
            <a:ext cx="6929486" cy="464347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Review and clarify maps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Download GPS track files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Conduct ground confirmations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Transfer data to clean map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Weekly reporting requirements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Digitize final data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spcBef>
                <a:spcPts val="1200"/>
              </a:spcBef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358214" y="6488692"/>
            <a:ext cx="720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2.4.1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42952" y="458480"/>
            <a:ext cx="7329510" cy="970256"/>
          </a:xfrm>
        </p:spPr>
        <p:txBody>
          <a:bodyPr>
            <a:noAutofit/>
          </a:bodyPr>
          <a:lstStyle/>
          <a:p>
            <a:r>
              <a:rPr lang="en-C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Review Maps</a:t>
            </a:r>
            <a:endParaRPr lang="en-CA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214414" y="2000240"/>
            <a:ext cx="7143800" cy="3357586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Review for legibility and meaning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Compare among observers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Identify areas to visit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Justify large changes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spcBef>
                <a:spcPts val="1200"/>
              </a:spcBef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358214" y="6488692"/>
            <a:ext cx="720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2.4.2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42952" y="-24"/>
            <a:ext cx="7329510" cy="970256"/>
          </a:xfrm>
        </p:spPr>
        <p:txBody>
          <a:bodyPr>
            <a:noAutofit/>
          </a:bodyPr>
          <a:lstStyle/>
          <a:p>
            <a:r>
              <a:rPr lang="en-C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GPS Tracks</a:t>
            </a:r>
            <a:endParaRPr lang="en-CA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142976" y="928670"/>
            <a:ext cx="7572428" cy="464347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Download with </a:t>
            </a:r>
            <a:r>
              <a:rPr lang="en-CA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Ozi</a:t>
            </a: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Explorer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Compare to hand drawn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Export into </a:t>
            </a:r>
            <a:r>
              <a:rPr lang="en-CA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ArcView</a:t>
            </a: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shape files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spcBef>
                <a:spcPts val="1200"/>
              </a:spcBef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358214" y="6488692"/>
            <a:ext cx="720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2.4.3</a:t>
            </a:r>
            <a:endParaRPr lang="en-GB" dirty="0"/>
          </a:p>
        </p:txBody>
      </p:sp>
      <p:pic>
        <p:nvPicPr>
          <p:cNvPr id="8" name="Picture 5" descr="C:\Documents and Settings\EntoPath Mngmt\My Documents\EPM\Victoria Branch\Aerial OV 05\Course Revision\nelson tracks.bmp"/>
          <p:cNvPicPr>
            <a:picLocks noChangeAspect="1" noChangeArrowheads="1"/>
          </p:cNvPicPr>
          <p:nvPr/>
        </p:nvPicPr>
        <p:blipFill>
          <a:blip r:embed="rId3" cstate="screen">
            <a:lum contrast="24000"/>
          </a:blip>
          <a:srcRect l="24367" r="3720"/>
          <a:stretch>
            <a:fillRect/>
          </a:stretch>
        </p:blipFill>
        <p:spPr bwMode="auto">
          <a:xfrm>
            <a:off x="2428860" y="2857496"/>
            <a:ext cx="3962400" cy="38020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42952" y="458480"/>
            <a:ext cx="7329510" cy="970256"/>
          </a:xfrm>
        </p:spPr>
        <p:txBody>
          <a:bodyPr>
            <a:noAutofit/>
          </a:bodyPr>
          <a:lstStyle/>
          <a:p>
            <a:r>
              <a:rPr lang="en-C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Ground Checks</a:t>
            </a:r>
            <a:endParaRPr lang="en-CA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142976" y="1643050"/>
            <a:ext cx="5000660" cy="4857784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Play detective – check pictures, pest histories, local experts etc.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If necessary, visit site and look for signs of the damage agent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Revise map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spcBef>
                <a:spcPts val="1200"/>
              </a:spcBef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358214" y="6488692"/>
            <a:ext cx="720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2.4.4</a:t>
            </a:r>
            <a:endParaRPr lang="en-GB" dirty="0"/>
          </a:p>
        </p:txBody>
      </p:sp>
      <p:pic>
        <p:nvPicPr>
          <p:cNvPr id="10" name="Picture 7" descr="C:\Documents and Settings\EntoPath Mngmt\My Documents\EPM\Victoria Branch\Aerial OV 05\Course Revision\Detective.wmf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572264" y="2714620"/>
            <a:ext cx="1651000" cy="2463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42952" y="458480"/>
            <a:ext cx="7329510" cy="970256"/>
          </a:xfrm>
        </p:spPr>
        <p:txBody>
          <a:bodyPr>
            <a:noAutofit/>
          </a:bodyPr>
          <a:lstStyle/>
          <a:p>
            <a:r>
              <a:rPr lang="en-C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Transfer Data</a:t>
            </a:r>
            <a:endParaRPr lang="en-CA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071538" y="1500174"/>
            <a:ext cx="7572428" cy="464347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Do final composite mylar ASAP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No previous year’s information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Large disturbances and N/A areas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Compare/match to adjacent sheets and adjacent surveyors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Good quality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Add a legend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spcBef>
                <a:spcPts val="1200"/>
              </a:spcBef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358214" y="6488692"/>
            <a:ext cx="720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2.4.5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42952" y="458480"/>
            <a:ext cx="7329510" cy="970256"/>
          </a:xfrm>
        </p:spPr>
        <p:txBody>
          <a:bodyPr>
            <a:noAutofit/>
          </a:bodyPr>
          <a:lstStyle/>
          <a:p>
            <a:r>
              <a:rPr lang="en-C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Weekly Reporting</a:t>
            </a:r>
            <a:endParaRPr lang="en-CA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071538" y="1500174"/>
            <a:ext cx="7572428" cy="464347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Track files for the week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Maps flown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Maps digitized (if applicable)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Weather comments or other issues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Log of hours flown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spcBef>
                <a:spcPts val="1200"/>
              </a:spcBef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358214" y="6488692"/>
            <a:ext cx="720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2.4.6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42976" y="458480"/>
            <a:ext cx="7358114" cy="970256"/>
          </a:xfrm>
        </p:spPr>
        <p:txBody>
          <a:bodyPr>
            <a:noAutofit/>
          </a:bodyPr>
          <a:lstStyle/>
          <a:p>
            <a:r>
              <a:rPr lang="en-C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Final Mylar Example</a:t>
            </a:r>
            <a:endParaRPr lang="en-CA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358214" y="6488692"/>
            <a:ext cx="720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2.4.7</a:t>
            </a:r>
            <a:endParaRPr lang="en-GB" dirty="0"/>
          </a:p>
        </p:txBody>
      </p:sp>
      <p:pic>
        <p:nvPicPr>
          <p:cNvPr id="7" name="Content Placeholder 6" descr="img059.jpg"/>
          <p:cNvPicPr>
            <a:picLocks noGrp="1" noChangeAspect="1"/>
          </p:cNvPicPr>
          <p:nvPr>
            <p:ph idx="1"/>
          </p:nvPr>
        </p:nvPicPr>
        <p:blipFill>
          <a:blip r:embed="rId3" cstate="screen"/>
          <a:srcRect/>
          <a:stretch>
            <a:fillRect/>
          </a:stretch>
        </p:blipFill>
        <p:spPr>
          <a:xfrm rot="16200000">
            <a:off x="2533205" y="38508"/>
            <a:ext cx="4547314" cy="7327772"/>
          </a:xfr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42952" y="357166"/>
            <a:ext cx="7329510" cy="970256"/>
          </a:xfrm>
        </p:spPr>
        <p:txBody>
          <a:bodyPr>
            <a:noAutofit/>
          </a:bodyPr>
          <a:lstStyle/>
          <a:p>
            <a:r>
              <a:rPr lang="en-C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Accuracy of the Surveys</a:t>
            </a:r>
            <a:endParaRPr lang="en-CA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358214" y="6488692"/>
            <a:ext cx="720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2.5.1</a:t>
            </a:r>
            <a:endParaRPr lang="en-GB" dirty="0"/>
          </a:p>
        </p:txBody>
      </p:sp>
      <p:pic>
        <p:nvPicPr>
          <p:cNvPr id="12" name="Picture 4"/>
          <p:cNvPicPr>
            <a:picLocks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2643174" y="1357298"/>
            <a:ext cx="4143404" cy="4887938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42952" y="458480"/>
            <a:ext cx="7329510" cy="970256"/>
          </a:xfrm>
        </p:spPr>
        <p:txBody>
          <a:bodyPr>
            <a:noAutofit/>
          </a:bodyPr>
          <a:lstStyle/>
          <a:p>
            <a:r>
              <a:rPr lang="en-C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Survey Limitations</a:t>
            </a:r>
            <a:endParaRPr lang="en-CA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928662" y="1500174"/>
            <a:ext cx="7143800" cy="4714908"/>
          </a:xfrm>
        </p:spPr>
        <p:txBody>
          <a:bodyPr>
            <a:normAutofit fontScale="92500"/>
          </a:bodyPr>
          <a:lstStyle/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Older damage is not included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Poor estimator of volume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Cannot add disturbances cumulatively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Not all pest damage is aerially visible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It can still be a quality product that is the building block of all forest health activities!!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spcBef>
                <a:spcPts val="1200"/>
              </a:spcBef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None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CA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 descr="MOF Logo Erase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06" y="5739610"/>
            <a:ext cx="810991" cy="10469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38100" h="88900"/>
          </a:sp3d>
        </p:spPr>
      </p:pic>
      <p:sp>
        <p:nvSpPr>
          <p:cNvPr id="6" name="Rectangle 5"/>
          <p:cNvSpPr/>
          <p:nvPr/>
        </p:nvSpPr>
        <p:spPr>
          <a:xfrm>
            <a:off x="8358214" y="6488692"/>
            <a:ext cx="720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2.5.2</a:t>
            </a:r>
            <a:endParaRPr lang="en-GB" dirty="0"/>
          </a:p>
        </p:txBody>
      </p:sp>
      <p:pic>
        <p:nvPicPr>
          <p:cNvPr id="8" name="Picture 2" descr="C:\Documents and Settings\Entopath\Local Settings\Temporary Internet Files\Content.IE5\WX0XIPH0\MCj04242060000[1].wmf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858016" y="428604"/>
            <a:ext cx="1811338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3623</TotalTime>
  <Words>1807</Words>
  <Application>Microsoft Office PowerPoint</Application>
  <PresentationFormat>On-screen Show (4:3)</PresentationFormat>
  <Paragraphs>687</Paragraphs>
  <Slides>50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Office Theme</vt:lpstr>
      <vt:lpstr>Welcome to Aerial Overview Surveys Training </vt:lpstr>
      <vt:lpstr>Classroom Objectives</vt:lpstr>
      <vt:lpstr>Agenda</vt:lpstr>
      <vt:lpstr>Aerial Overview Surveys</vt:lpstr>
      <vt:lpstr>Overview vs. Operational Surveys</vt:lpstr>
      <vt:lpstr>Importance of Aerial Overview Surveys</vt:lpstr>
      <vt:lpstr>Key Uses of Aerial Overview Survey Data</vt:lpstr>
      <vt:lpstr>Roles and Responsibilities for  Aerial Overview Surveys</vt:lpstr>
      <vt:lpstr>Characteristics of Survey Personnel</vt:lpstr>
      <vt:lpstr>Timing of Aerial Overview Surveys</vt:lpstr>
      <vt:lpstr>What is Surveyed?</vt:lpstr>
      <vt:lpstr>Major Bark Beetles of BC</vt:lpstr>
      <vt:lpstr>Foliage Symptoms of  Mountain Pine Beetle</vt:lpstr>
      <vt:lpstr>Foliage Symptoms of Spruce Beetle</vt:lpstr>
      <vt:lpstr>Foliage Symptoms of  Douglas-fir Beetle</vt:lpstr>
      <vt:lpstr>Foliage Symptoms of  Western Balsam Bark Beetle</vt:lpstr>
      <vt:lpstr>Common BC Forest Insect Defoliators</vt:lpstr>
      <vt:lpstr>Defoliation Visual Characteristics</vt:lpstr>
      <vt:lpstr>Other Damage Attributes</vt:lpstr>
      <vt:lpstr>Aerial Overview Survey Phases</vt:lpstr>
      <vt:lpstr>Planning Steps</vt:lpstr>
      <vt:lpstr>Satellite Images</vt:lpstr>
      <vt:lpstr>Local Conditions</vt:lpstr>
      <vt:lpstr>Aircraft Request</vt:lpstr>
      <vt:lpstr>Aircraft Features</vt:lpstr>
      <vt:lpstr>Border Consistency</vt:lpstr>
      <vt:lpstr>Plan Flight Lines</vt:lpstr>
      <vt:lpstr>Survey Equipment</vt:lpstr>
      <vt:lpstr>Conducting Steps</vt:lpstr>
      <vt:lpstr>Review Flight Plan</vt:lpstr>
      <vt:lpstr>Safety Considerations</vt:lpstr>
      <vt:lpstr>Flight Tips and Techniques</vt:lpstr>
      <vt:lpstr>Identify and Map Disturbances</vt:lpstr>
      <vt:lpstr>Attack Intensity Classes for Mapping Mortality</vt:lpstr>
      <vt:lpstr>Estimating Mortality Intensity</vt:lpstr>
      <vt:lpstr>Defoliator Intensity Ratings</vt:lpstr>
      <vt:lpstr>Damage Codes for Disturbances</vt:lpstr>
      <vt:lpstr>Host tree species codes</vt:lpstr>
      <vt:lpstr>Stand Modifiers for Mountain Pine Beetle Attack </vt:lpstr>
      <vt:lpstr>Mapping tips</vt:lpstr>
      <vt:lpstr>Survey Map</vt:lpstr>
      <vt:lpstr>Completing Steps</vt:lpstr>
      <vt:lpstr>Review Maps</vt:lpstr>
      <vt:lpstr>GPS Tracks</vt:lpstr>
      <vt:lpstr>Ground Checks</vt:lpstr>
      <vt:lpstr>Transfer Data</vt:lpstr>
      <vt:lpstr>Weekly Reporting</vt:lpstr>
      <vt:lpstr>Final Mylar Example</vt:lpstr>
      <vt:lpstr>Accuracy of the Surveys</vt:lpstr>
      <vt:lpstr>Survey Limitations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JoanMarie</dc:creator>
  <cp:lastModifiedBy>Tim Ebata</cp:lastModifiedBy>
  <cp:revision>180</cp:revision>
  <dcterms:created xsi:type="dcterms:W3CDTF">2010-05-06T17:02:04Z</dcterms:created>
  <dcterms:modified xsi:type="dcterms:W3CDTF">2012-04-27T18:35:34Z</dcterms:modified>
</cp:coreProperties>
</file>